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57" r:id="rId2"/>
    <p:sldId id="472" r:id="rId3"/>
    <p:sldId id="468" r:id="rId4"/>
    <p:sldId id="469" r:id="rId5"/>
    <p:sldId id="473" r:id="rId6"/>
    <p:sldId id="256" r:id="rId7"/>
    <p:sldId id="467" r:id="rId8"/>
    <p:sldId id="379" r:id="rId9"/>
    <p:sldId id="378" r:id="rId10"/>
    <p:sldId id="380" r:id="rId11"/>
    <p:sldId id="381" r:id="rId12"/>
    <p:sldId id="382" r:id="rId13"/>
    <p:sldId id="474" r:id="rId14"/>
    <p:sldId id="383" r:id="rId15"/>
    <p:sldId id="466" r:id="rId16"/>
    <p:sldId id="384" r:id="rId17"/>
    <p:sldId id="386" r:id="rId18"/>
    <p:sldId id="387" r:id="rId19"/>
    <p:sldId id="388" r:id="rId20"/>
    <p:sldId id="389" r:id="rId21"/>
    <p:sldId id="390" r:id="rId22"/>
    <p:sldId id="391" r:id="rId23"/>
    <p:sldId id="393" r:id="rId24"/>
    <p:sldId id="394" r:id="rId25"/>
    <p:sldId id="395" r:id="rId26"/>
    <p:sldId id="396" r:id="rId27"/>
    <p:sldId id="397" r:id="rId28"/>
    <p:sldId id="398" r:id="rId29"/>
    <p:sldId id="402" r:id="rId30"/>
    <p:sldId id="403" r:id="rId31"/>
    <p:sldId id="404" r:id="rId32"/>
    <p:sldId id="405" r:id="rId33"/>
    <p:sldId id="406" r:id="rId34"/>
    <p:sldId id="408" r:id="rId35"/>
    <p:sldId id="471" r:id="rId36"/>
    <p:sldId id="409" r:id="rId37"/>
    <p:sldId id="412" r:id="rId38"/>
    <p:sldId id="478" r:id="rId39"/>
    <p:sldId id="414" r:id="rId40"/>
    <p:sldId id="475" r:id="rId41"/>
    <p:sldId id="476" r:id="rId42"/>
    <p:sldId id="477" r:id="rId43"/>
    <p:sldId id="415" r:id="rId44"/>
    <p:sldId id="416" r:id="rId45"/>
    <p:sldId id="417" r:id="rId46"/>
    <p:sldId id="418" r:id="rId47"/>
    <p:sldId id="419" r:id="rId48"/>
    <p:sldId id="420" r:id="rId49"/>
    <p:sldId id="421" r:id="rId50"/>
    <p:sldId id="422" r:id="rId51"/>
    <p:sldId id="423" r:id="rId52"/>
    <p:sldId id="424" r:id="rId53"/>
    <p:sldId id="407" r:id="rId54"/>
    <p:sldId id="425" r:id="rId55"/>
    <p:sldId id="426" r:id="rId56"/>
    <p:sldId id="427" r:id="rId57"/>
    <p:sldId id="428" r:id="rId58"/>
    <p:sldId id="441" r:id="rId59"/>
    <p:sldId id="442" r:id="rId6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71603" autoAdjust="0"/>
  </p:normalViewPr>
  <p:slideViewPr>
    <p:cSldViewPr>
      <p:cViewPr varScale="1">
        <p:scale>
          <a:sx n="71" d="100"/>
          <a:sy n="71" d="100"/>
        </p:scale>
        <p:origin x="-189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2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08/29/2019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Paris town hall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French street art that plays tricks on our eyes, making us believe there is a three-dimensional grass globe sitting right in the middle of Paris' City Hall. When viewed at different angles, however, the illusion quickly falls apart.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Q: Suppose we have a point in Cartesian coordinates.  What is that in homogeneous coordinates?  A: a ray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89A2B0-787D-42D0-B8C5-7BD2C7934DC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Parallel lines intersect at different infinities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DFFFAC-D990-4F24-A67D-25E23AD921E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785BA8-9F1F-4674-99F0-23342E48228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Walk through </a:t>
            </a:r>
            <a:r>
              <a:rPr lang="en-US" baseline="0" dirty="0" smtClean="0"/>
              <a:t> the matrix form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FE5A7-B2F3-4691-BCB8-E0694832D840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4027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Work through equations for u and v on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EB0E87-DCF3-4582-845A-38D3B57B677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How many known points are needed to estimate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46EC19-1308-44AF-BA44-14ED6A902D1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We</a:t>
            </a:r>
            <a:r>
              <a:rPr lang="en-US" baseline="0" dirty="0"/>
              <a:t> can use homogeneous coordinates to write camera matrix in linear form.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38E04A-61AE-4F70-8735-F6523DDCF32B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00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1FD7F7-1920-4805-BDF5-F51AE1E0D4E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Q: How does this transform the image?  A: It gets inverted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Go to board, sketch out various properties of vanishing points/lines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13A4356-9416-4106-923D-E0355B6D3A0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Go to board, sketch out various properties of vanishing points/lines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/>
              <a:t> Parallel</a:t>
            </a:r>
            <a:r>
              <a:rPr lang="en-US" baseline="0" dirty="0"/>
              <a:t> lines intersect at a point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The intersection of red lines and blue lines form a parallelogram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Sets of parallel lines on the same plane form a vanishing line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Sets of parallel planes form a vanishing line 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Not all lines that intersect are parallel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endParaRPr lang="en-US" baseline="0" dirty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181D85-CBA6-4C0A-A35C-88763F7F285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463FD3-32D0-4831-B3C1-2BB6345EABE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Where are</a:t>
            </a:r>
            <a:r>
              <a:rPr lang="en-US" baseline="0" dirty="0"/>
              <a:t> the vanishing points?  </a:t>
            </a:r>
            <a:r>
              <a:rPr lang="en-US" dirty="0"/>
              <a:t>Do buildings on left and buildings on right have the same vanishing line?  Which way is the camera tilted?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88638E-C80E-4AA9-92A2-C0018B9C13E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7FB7921-4F14-45E1-B6B7-A1743120262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Append coordinate with value 1; proportional coordinate system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FDA7F8-FAE2-423F-9DE2-2D112D9D8BF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08/29/2019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08/29/2019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08/29/2019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08/29/2019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08/29/2019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08/29/2019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08/29/2019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08/29/2019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08/29/2019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08/29/2019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08/29/2019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08/29/2019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.xml"/><Relationship Id="rId7" Type="http://schemas.openxmlformats.org/officeDocument/2006/relationships/image" Target="../media/image2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4" Type="http://schemas.openxmlformats.org/officeDocument/2006/relationships/tags" Target="../tags/tag4.xml"/><Relationship Id="rId9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4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3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8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3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1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4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42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2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48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1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4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29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8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30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59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60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4.bin"/><Relationship Id="rId2" Type="http://schemas.openxmlformats.org/officeDocument/2006/relationships/tags" Target="../tags/tag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oleObject" Target="../embeddings/oleObject33.bin"/><Relationship Id="rId9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class: Introduction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vision, examples of state of art, preview of projects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57400" y="2743200"/>
            <a:ext cx="5420895" cy="3515554"/>
            <a:chOff x="76200" y="577646"/>
            <a:chExt cx="9023131" cy="6062108"/>
          </a:xfrm>
        </p:grpSpPr>
        <p:sp>
          <p:nvSpPr>
            <p:cNvPr id="5" name="Oval 4"/>
            <p:cNvSpPr/>
            <p:nvPr/>
          </p:nvSpPr>
          <p:spPr>
            <a:xfrm>
              <a:off x="1828800" y="920234"/>
              <a:ext cx="5486400" cy="48006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Oval 5"/>
            <p:cNvSpPr/>
            <p:nvPr/>
          </p:nvSpPr>
          <p:spPr>
            <a:xfrm>
              <a:off x="76200" y="1600200"/>
              <a:ext cx="2286000" cy="1447800"/>
            </a:xfrm>
            <a:prstGeom prst="ellipse">
              <a:avLst/>
            </a:prstGeom>
            <a:solidFill>
              <a:schemeClr val="accent1"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Oval 6"/>
            <p:cNvSpPr/>
            <p:nvPr/>
          </p:nvSpPr>
          <p:spPr>
            <a:xfrm>
              <a:off x="1547649" y="5191954"/>
              <a:ext cx="2286000" cy="1447800"/>
            </a:xfrm>
            <a:prstGeom prst="ellipse">
              <a:avLst/>
            </a:prstGeom>
            <a:solidFill>
              <a:schemeClr val="accent1"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Oval 7"/>
            <p:cNvSpPr/>
            <p:nvPr/>
          </p:nvSpPr>
          <p:spPr>
            <a:xfrm>
              <a:off x="5943600" y="4410927"/>
              <a:ext cx="2286000" cy="1447800"/>
            </a:xfrm>
            <a:prstGeom prst="ellipse">
              <a:avLst/>
            </a:prstGeom>
            <a:solidFill>
              <a:schemeClr val="accent1"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6813331" y="3607897"/>
              <a:ext cx="2286000" cy="1447800"/>
            </a:xfrm>
            <a:prstGeom prst="ellipse">
              <a:avLst/>
            </a:prstGeom>
            <a:solidFill>
              <a:schemeClr val="accent1"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6813331" y="1540078"/>
              <a:ext cx="2286000" cy="1447800"/>
            </a:xfrm>
            <a:prstGeom prst="ellipse">
              <a:avLst/>
            </a:prstGeom>
            <a:solidFill>
              <a:schemeClr val="accent1"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609600" y="4273034"/>
              <a:ext cx="2286000" cy="1447800"/>
            </a:xfrm>
            <a:prstGeom prst="ellipse">
              <a:avLst/>
            </a:prstGeom>
            <a:solidFill>
              <a:schemeClr val="accent1"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97221" y="3276600"/>
              <a:ext cx="2286000" cy="1447800"/>
            </a:xfrm>
            <a:prstGeom prst="ellipse">
              <a:avLst/>
            </a:prstGeom>
            <a:solidFill>
              <a:schemeClr val="accent1"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6019800" y="577646"/>
              <a:ext cx="2286000" cy="1447800"/>
            </a:xfrm>
            <a:prstGeom prst="ellipse">
              <a:avLst/>
            </a:prstGeom>
            <a:solidFill>
              <a:schemeClr val="accent1"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00398" y="1655328"/>
              <a:ext cx="2743200" cy="1008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Computer Vision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97465" y="938620"/>
              <a:ext cx="1828800" cy="477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Robotics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01286" y="5004064"/>
              <a:ext cx="1949668" cy="477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Neuroscience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2400" y="3809999"/>
              <a:ext cx="1828800" cy="477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Graphics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2000" y="4724400"/>
              <a:ext cx="2286001" cy="796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Computational Photography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2400" y="1981200"/>
              <a:ext cx="1828800" cy="796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Machine Learning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10563" y="3793026"/>
              <a:ext cx="1828800" cy="796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Medical Imaging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86600" y="1821983"/>
              <a:ext cx="1981201" cy="1114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Human Computer Interaction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5746375"/>
              <a:ext cx="1828800" cy="477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Optics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3048000" y="3048000"/>
              <a:ext cx="3200400" cy="216302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99889" y="3131985"/>
              <a:ext cx="3549868" cy="175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Image formatting</a:t>
              </a:r>
              <a:br>
                <a:rPr lang="en-US" sz="1200" dirty="0"/>
              </a:br>
              <a:r>
                <a:rPr lang="en-US" sz="1200" dirty="0"/>
                <a:t>Feature Matching</a:t>
              </a:r>
              <a:br>
                <a:rPr lang="en-US" sz="1200" dirty="0"/>
              </a:br>
              <a:r>
                <a:rPr lang="en-US" sz="1200" dirty="0"/>
                <a:t>Recognition</a:t>
              </a:r>
            </a:p>
            <a:p>
              <a:pPr algn="ctr"/>
              <a:r>
                <a:rPr lang="en-US" sz="1200" dirty="0"/>
                <a:t>Segmentation</a:t>
              </a:r>
            </a:p>
            <a:p>
              <a:pPr algn="ctr"/>
              <a:r>
                <a:rPr lang="en-US" sz="1200" dirty="0"/>
                <a:t>Tracking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formation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105400"/>
            <a:ext cx="7772400" cy="1295400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dirty="0"/>
              <a:t>Let’s design a camera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Idea 1:  put a piece of film in front of an object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Do we get a reasonable image?</a:t>
            </a:r>
          </a:p>
        </p:txBody>
      </p:sp>
      <p:pic>
        <p:nvPicPr>
          <p:cNvPr id="23556" name="Picture 4" descr="image-noth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447800"/>
            <a:ext cx="5484813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2438400" y="1981200"/>
            <a:ext cx="4724400" cy="1524000"/>
            <a:chOff x="1536" y="1248"/>
            <a:chExt cx="2976" cy="960"/>
          </a:xfrm>
        </p:grpSpPr>
        <p:sp>
          <p:nvSpPr>
            <p:cNvPr id="23568" name="Line 7"/>
            <p:cNvSpPr>
              <a:spLocks noChangeShapeType="1"/>
            </p:cNvSpPr>
            <p:nvPr/>
          </p:nvSpPr>
          <p:spPr bwMode="auto">
            <a:xfrm>
              <a:off x="1536" y="1248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69" name="Line 8"/>
            <p:cNvSpPr>
              <a:spLocks noChangeShapeType="1"/>
            </p:cNvSpPr>
            <p:nvPr/>
          </p:nvSpPr>
          <p:spPr bwMode="auto">
            <a:xfrm>
              <a:off x="1536" y="1248"/>
              <a:ext cx="2976" cy="6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70" name="Line 9"/>
            <p:cNvSpPr>
              <a:spLocks noChangeShapeType="1"/>
            </p:cNvSpPr>
            <p:nvPr/>
          </p:nvSpPr>
          <p:spPr bwMode="auto">
            <a:xfrm>
              <a:off x="1536" y="1248"/>
              <a:ext cx="2976" cy="38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2730" name="Line 10"/>
          <p:cNvSpPr>
            <a:spLocks noChangeShapeType="1"/>
          </p:cNvSpPr>
          <p:nvPr/>
        </p:nvSpPr>
        <p:spPr bwMode="auto">
          <a:xfrm>
            <a:off x="2438400" y="1981200"/>
            <a:ext cx="4724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2743200" y="2209800"/>
            <a:ext cx="4419600" cy="1295400"/>
            <a:chOff x="1728" y="1392"/>
            <a:chExt cx="2784" cy="816"/>
          </a:xfrm>
        </p:grpSpPr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1728" y="1392"/>
              <a:ext cx="2784" cy="528"/>
              <a:chOff x="1728" y="1392"/>
              <a:chExt cx="2784" cy="528"/>
            </a:xfrm>
          </p:grpSpPr>
          <p:sp>
            <p:nvSpPr>
              <p:cNvPr id="23565" name="Line 11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2784" cy="24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66" name="Line 12"/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2784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67" name="Line 13"/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2784" cy="288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564" name="Line 14"/>
            <p:cNvSpPr>
              <a:spLocks noChangeShapeType="1"/>
            </p:cNvSpPr>
            <p:nvPr/>
          </p:nvSpPr>
          <p:spPr bwMode="auto">
            <a:xfrm>
              <a:off x="1728" y="1632"/>
              <a:ext cx="2784" cy="57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60" name="Oval 18"/>
          <p:cNvSpPr>
            <a:spLocks noChangeArrowheads="1"/>
          </p:cNvSpPr>
          <p:nvPr/>
        </p:nvSpPr>
        <p:spPr bwMode="auto">
          <a:xfrm>
            <a:off x="2393950" y="19494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1" name="Oval 19"/>
          <p:cNvSpPr>
            <a:spLocks noChangeArrowheads="1"/>
          </p:cNvSpPr>
          <p:nvPr/>
        </p:nvSpPr>
        <p:spPr bwMode="auto">
          <a:xfrm>
            <a:off x="2711450" y="25574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2" name="TextBox 17"/>
          <p:cNvSpPr txBox="1">
            <a:spLocks noChangeArrowheads="1"/>
          </p:cNvSpPr>
          <p:nvPr/>
        </p:nvSpPr>
        <p:spPr bwMode="auto">
          <a:xfrm>
            <a:off x="0" y="6550025"/>
            <a:ext cx="14922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Calibri" pitchFamily="34" charset="0"/>
              </a:rPr>
              <a:t>Slide source: Seitz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Pinhole camera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9600"/>
            <a:ext cx="7772400" cy="1905000"/>
          </a:xfrm>
        </p:spPr>
        <p:txBody>
          <a:bodyPr>
            <a:normAutofit fontScale="92500"/>
          </a:bodyPr>
          <a:lstStyle/>
          <a:p>
            <a:pPr eaLnBrk="1" hangingPunct="1">
              <a:buFontTx/>
              <a:buNone/>
              <a:defRPr/>
            </a:pPr>
            <a:r>
              <a:rPr lang="en-US" dirty="0"/>
              <a:t>Idea 2: add a barrier to block off most of the rays</a:t>
            </a:r>
          </a:p>
          <a:p>
            <a:pPr lvl="1" eaLnBrk="1" hangingPunct="1">
              <a:defRPr/>
            </a:pPr>
            <a:r>
              <a:rPr lang="en-US" dirty="0"/>
              <a:t>This reduces blurring</a:t>
            </a:r>
          </a:p>
          <a:p>
            <a:pPr lvl="1" eaLnBrk="1" hangingPunct="1">
              <a:defRPr/>
            </a:pPr>
            <a:r>
              <a:rPr lang="en-US" dirty="0"/>
              <a:t>The opening known as the </a:t>
            </a:r>
            <a:r>
              <a:rPr lang="en-US" b="1" dirty="0"/>
              <a:t>aperture</a:t>
            </a:r>
          </a:p>
        </p:txBody>
      </p:sp>
      <p:pic>
        <p:nvPicPr>
          <p:cNvPr id="24580" name="Picture 18" descr="image-pinho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524000"/>
            <a:ext cx="5484813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2286000" y="2057400"/>
            <a:ext cx="4724400" cy="1524000"/>
            <a:chOff x="1440" y="1296"/>
            <a:chExt cx="2976" cy="960"/>
          </a:xfrm>
        </p:grpSpPr>
        <p:sp>
          <p:nvSpPr>
            <p:cNvPr id="24591" name="Line 21"/>
            <p:cNvSpPr>
              <a:spLocks noChangeShapeType="1"/>
            </p:cNvSpPr>
            <p:nvPr/>
          </p:nvSpPr>
          <p:spPr bwMode="auto">
            <a:xfrm>
              <a:off x="1440" y="1296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2" name="Line 22"/>
            <p:cNvSpPr>
              <a:spLocks noChangeShapeType="1"/>
            </p:cNvSpPr>
            <p:nvPr/>
          </p:nvSpPr>
          <p:spPr bwMode="auto">
            <a:xfrm>
              <a:off x="1440" y="1296"/>
              <a:ext cx="1494" cy="3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3" name="Line 23"/>
            <p:cNvSpPr>
              <a:spLocks noChangeShapeType="1"/>
            </p:cNvSpPr>
            <p:nvPr/>
          </p:nvSpPr>
          <p:spPr bwMode="auto">
            <a:xfrm>
              <a:off x="1440" y="1296"/>
              <a:ext cx="150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4" name="Line 24"/>
            <p:cNvSpPr>
              <a:spLocks noChangeShapeType="1"/>
            </p:cNvSpPr>
            <p:nvPr/>
          </p:nvSpPr>
          <p:spPr bwMode="auto">
            <a:xfrm>
              <a:off x="1440" y="1296"/>
              <a:ext cx="1482" cy="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2590800" y="2495550"/>
            <a:ext cx="4457700" cy="571500"/>
            <a:chOff x="1632" y="1572"/>
            <a:chExt cx="2808" cy="360"/>
          </a:xfrm>
        </p:grpSpPr>
        <p:sp>
          <p:nvSpPr>
            <p:cNvPr id="24587" name="Line 27"/>
            <p:cNvSpPr>
              <a:spLocks noChangeShapeType="1"/>
            </p:cNvSpPr>
            <p:nvPr/>
          </p:nvSpPr>
          <p:spPr bwMode="auto">
            <a:xfrm flipV="1">
              <a:off x="1632" y="1572"/>
              <a:ext cx="1302" cy="10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8" name="Line 28"/>
            <p:cNvSpPr>
              <a:spLocks noChangeShapeType="1"/>
            </p:cNvSpPr>
            <p:nvPr/>
          </p:nvSpPr>
          <p:spPr bwMode="auto">
            <a:xfrm>
              <a:off x="1632" y="1680"/>
              <a:ext cx="1302" cy="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89" name="Line 29"/>
            <p:cNvSpPr>
              <a:spLocks noChangeShapeType="1"/>
            </p:cNvSpPr>
            <p:nvPr/>
          </p:nvSpPr>
          <p:spPr bwMode="auto">
            <a:xfrm>
              <a:off x="1632" y="1680"/>
              <a:ext cx="2808" cy="19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0" name="Line 30"/>
            <p:cNvSpPr>
              <a:spLocks noChangeShapeType="1"/>
            </p:cNvSpPr>
            <p:nvPr/>
          </p:nvSpPr>
          <p:spPr bwMode="auto">
            <a:xfrm>
              <a:off x="1632" y="1680"/>
              <a:ext cx="1302" cy="25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583" name="Oval 31"/>
          <p:cNvSpPr>
            <a:spLocks noChangeArrowheads="1"/>
          </p:cNvSpPr>
          <p:nvPr/>
        </p:nvSpPr>
        <p:spPr bwMode="auto">
          <a:xfrm>
            <a:off x="2241550" y="20256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4584" name="Oval 32"/>
          <p:cNvSpPr>
            <a:spLocks noChangeArrowheads="1"/>
          </p:cNvSpPr>
          <p:nvPr/>
        </p:nvSpPr>
        <p:spPr bwMode="auto">
          <a:xfrm>
            <a:off x="2559050" y="26336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43779" name="Rectangle 35"/>
          <p:cNvSpPr>
            <a:spLocks noChangeArrowheads="1"/>
          </p:cNvSpPr>
          <p:nvPr/>
        </p:nvSpPr>
        <p:spPr bwMode="auto">
          <a:xfrm>
            <a:off x="685800" y="59436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>
              <a:spcBef>
                <a:spcPct val="20000"/>
              </a:spcBef>
              <a:buFontTx/>
              <a:buChar char="–"/>
            </a:pPr>
            <a:endParaRPr lang="en-US"/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0" y="6550025"/>
            <a:ext cx="14922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Calibri" pitchFamily="34" charset="0"/>
              </a:rPr>
              <a:t>Slide source: Seitz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79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Pinhole camera</a:t>
            </a:r>
          </a:p>
        </p:txBody>
      </p:sp>
      <p:sp>
        <p:nvSpPr>
          <p:cNvPr id="25603" name="TextBox 30"/>
          <p:cNvSpPr txBox="1">
            <a:spLocks noChangeArrowheads="1"/>
          </p:cNvSpPr>
          <p:nvPr/>
        </p:nvSpPr>
        <p:spPr bwMode="auto">
          <a:xfrm>
            <a:off x="0" y="6550025"/>
            <a:ext cx="16081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Calibri" pitchFamily="34" charset="0"/>
              </a:rPr>
              <a:t>Figure from Forsyth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33600"/>
            <a:ext cx="8077200" cy="269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1066800" y="1676400"/>
            <a:ext cx="236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1066800" y="17526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3429000" y="17526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1524000" y="1143000"/>
            <a:ext cx="277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f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1219200" y="5105400"/>
            <a:ext cx="36560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f = focal length</a:t>
            </a:r>
          </a:p>
          <a:p>
            <a:r>
              <a:rPr lang="en-US" sz="2400"/>
              <a:t>c = center of the camera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657600" y="2971800"/>
            <a:ext cx="32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c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of View (Zoom)</a:t>
            </a: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2" cstate="print"/>
          <a:srcRect l="3999"/>
          <a:stretch>
            <a:fillRect/>
          </a:stretch>
        </p:blipFill>
        <p:spPr bwMode="auto">
          <a:xfrm>
            <a:off x="152400" y="1054100"/>
            <a:ext cx="8839200" cy="572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5041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Camera obscura: the pre-camera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Known during classical period in China and Greece (e.g.  Mo-Ti, China, 470BC to 390BC)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2667000"/>
            <a:ext cx="441007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TextBox 6"/>
          <p:cNvSpPr txBox="1">
            <a:spLocks noChangeArrowheads="1"/>
          </p:cNvSpPr>
          <p:nvPr/>
        </p:nvSpPr>
        <p:spPr bwMode="auto">
          <a:xfrm>
            <a:off x="990600" y="5457825"/>
            <a:ext cx="26114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Illustration of Camera Obscura</a:t>
            </a:r>
          </a:p>
        </p:txBody>
      </p:sp>
      <p:sp>
        <p:nvSpPr>
          <p:cNvPr id="26630" name="TextBox 7"/>
          <p:cNvSpPr txBox="1">
            <a:spLocks noChangeArrowheads="1"/>
          </p:cNvSpPr>
          <p:nvPr/>
        </p:nvSpPr>
        <p:spPr bwMode="auto">
          <a:xfrm>
            <a:off x="4572000" y="5457825"/>
            <a:ext cx="4114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Freestanding camera obscura at UNC Chapel Hill</a:t>
            </a:r>
          </a:p>
          <a:p>
            <a:pPr algn="ctr"/>
            <a:endParaRPr lang="en-US" sz="1100"/>
          </a:p>
          <a:p>
            <a:pPr algn="ctr"/>
            <a:r>
              <a:rPr lang="en-US" sz="1100"/>
              <a:t>Photo by Seth Ilys</a:t>
            </a:r>
          </a:p>
        </p:txBody>
      </p:sp>
      <p:pic>
        <p:nvPicPr>
          <p:cNvPr id="266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790825"/>
            <a:ext cx="37338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229600" cy="838200"/>
          </a:xfrm>
        </p:spPr>
        <p:txBody>
          <a:bodyPr/>
          <a:lstStyle/>
          <a:p>
            <a:r>
              <a:rPr lang="en-US" dirty="0"/>
              <a:t>Camera </a:t>
            </a:r>
            <a:r>
              <a:rPr lang="en-US" dirty="0" err="1"/>
              <a:t>Obscura</a:t>
            </a:r>
            <a:r>
              <a:rPr lang="en-US" dirty="0"/>
              <a:t> used for Tracing</a:t>
            </a:r>
          </a:p>
        </p:txBody>
      </p:sp>
      <p:pic>
        <p:nvPicPr>
          <p:cNvPr id="18435" name="Picture 5" descr="obscura"/>
          <p:cNvPicPr>
            <a:picLocks noChangeAspect="1" noChangeArrowheads="1"/>
          </p:cNvPicPr>
          <p:nvPr/>
        </p:nvPicPr>
        <p:blipFill>
          <a:blip r:embed="rId2" cstate="print">
            <a:lum bright="-18000" contrast="30000"/>
          </a:blip>
          <a:srcRect l="2309" t="2110" r="2077" b="3014"/>
          <a:stretch>
            <a:fillRect/>
          </a:stretch>
        </p:blipFill>
        <p:spPr bwMode="auto">
          <a:xfrm>
            <a:off x="1587500" y="1438275"/>
            <a:ext cx="5260975" cy="399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1676400" y="5715000"/>
            <a:ext cx="55657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Palatino Linotype" pitchFamily="18" charset="0"/>
              </a:rPr>
              <a:t>Lens Based Camera </a:t>
            </a:r>
            <a:r>
              <a:rPr lang="en-US" sz="2800" dirty="0" err="1">
                <a:latin typeface="Palatino Linotype" pitchFamily="18" charset="0"/>
              </a:rPr>
              <a:t>Obscura</a:t>
            </a:r>
            <a:r>
              <a:rPr lang="en-US" sz="2800" dirty="0">
                <a:latin typeface="Palatino Linotype" pitchFamily="18" charset="0"/>
              </a:rPr>
              <a:t>, 1568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First Photograph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3962400" cy="990600"/>
          </a:xfrm>
        </p:spPr>
        <p:txBody>
          <a:bodyPr>
            <a:normAutofit fontScale="92500"/>
          </a:bodyPr>
          <a:lstStyle/>
          <a:p>
            <a:pPr eaLnBrk="1" hangingPunct="1">
              <a:buFont typeface="Arial" charset="0"/>
              <a:buNone/>
            </a:pPr>
            <a:r>
              <a:rPr lang="en-US" sz="2400" dirty="0"/>
              <a:t>	Oldest surviving photograph</a:t>
            </a:r>
          </a:p>
          <a:p>
            <a:pPr lvl="1" eaLnBrk="1" hangingPunct="1"/>
            <a:r>
              <a:rPr lang="en-US" sz="2000" dirty="0"/>
              <a:t>Took 8 hours on pewter plate</a:t>
            </a:r>
          </a:p>
        </p:txBody>
      </p:sp>
      <p:pic>
        <p:nvPicPr>
          <p:cNvPr id="27652" name="Picture 3" descr="http://www.anomalies-unlimited.com/Odd%20Pics%202/Images/1Pi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19400"/>
            <a:ext cx="32956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990600" y="5334000"/>
            <a:ext cx="2352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Joseph </a:t>
            </a:r>
            <a:r>
              <a:rPr lang="en-US" dirty="0" err="1"/>
              <a:t>Niepce</a:t>
            </a:r>
            <a:r>
              <a:rPr lang="en-US" dirty="0"/>
              <a:t>, 1826</a:t>
            </a:r>
          </a:p>
        </p:txBody>
      </p:sp>
      <p:pic>
        <p:nvPicPr>
          <p:cNvPr id="2765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819400"/>
            <a:ext cx="3581400" cy="235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5" name="TextBox 8"/>
          <p:cNvSpPr txBox="1">
            <a:spLocks noChangeArrowheads="1"/>
          </p:cNvSpPr>
          <p:nvPr/>
        </p:nvSpPr>
        <p:spPr bwMode="auto">
          <a:xfrm>
            <a:off x="4724400" y="2057400"/>
            <a:ext cx="4070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Photograph of the first photograph</a:t>
            </a:r>
          </a:p>
        </p:txBody>
      </p:sp>
      <p:sp>
        <p:nvSpPr>
          <p:cNvPr id="27656" name="TextBox 9"/>
          <p:cNvSpPr txBox="1">
            <a:spLocks noChangeArrowheads="1"/>
          </p:cNvSpPr>
          <p:nvPr/>
        </p:nvSpPr>
        <p:spPr bwMode="auto">
          <a:xfrm>
            <a:off x="5334000" y="5334000"/>
            <a:ext cx="2181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Stored at UT Austin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6172200"/>
            <a:ext cx="813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Niepce</a:t>
            </a:r>
            <a:r>
              <a:rPr lang="en-US" dirty="0"/>
              <a:t> later teamed up with Daguerre, who eventually created </a:t>
            </a:r>
            <a:r>
              <a:rPr lang="en-US" dirty="0" err="1"/>
              <a:t>Daguerrotypes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8413" y="2208213"/>
            <a:ext cx="3455987" cy="228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209800"/>
            <a:ext cx="2971800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Rectangle 15"/>
          <p:cNvSpPr>
            <a:spLocks noChangeArrowheads="1"/>
          </p:cNvSpPr>
          <p:nvPr/>
        </p:nvSpPr>
        <p:spPr bwMode="auto">
          <a:xfrm>
            <a:off x="6965950" y="6613525"/>
            <a:ext cx="21780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000">
                <a:latin typeface="EngraversGothic BT Regular" charset="0"/>
              </a:rPr>
              <a:t>Figures © Stephen E. Palmer, 2002</a:t>
            </a:r>
          </a:p>
        </p:txBody>
      </p:sp>
      <p:sp>
        <p:nvSpPr>
          <p:cNvPr id="29701" name="Rectangle 16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534400" cy="838200"/>
          </a:xfrm>
        </p:spPr>
        <p:txBody>
          <a:bodyPr/>
          <a:lstStyle/>
          <a:p>
            <a:pPr eaLnBrk="1" hangingPunct="1"/>
            <a:r>
              <a:rPr lang="en-US" sz="3000"/>
              <a:t>Dimensionality Reduction Machine (3D to 2D)</a:t>
            </a:r>
          </a:p>
        </p:txBody>
      </p:sp>
      <p:sp>
        <p:nvSpPr>
          <p:cNvPr id="29702" name="Text Box 18"/>
          <p:cNvSpPr txBox="1">
            <a:spLocks noChangeArrowheads="1"/>
          </p:cNvSpPr>
          <p:nvPr/>
        </p:nvSpPr>
        <p:spPr bwMode="auto">
          <a:xfrm>
            <a:off x="1676400" y="1371600"/>
            <a:ext cx="15906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/>
              <a:t>3D world</a:t>
            </a:r>
          </a:p>
        </p:txBody>
      </p:sp>
      <p:sp>
        <p:nvSpPr>
          <p:cNvPr id="29703" name="Text Box 19"/>
          <p:cNvSpPr txBox="1">
            <a:spLocks noChangeArrowheads="1"/>
          </p:cNvSpPr>
          <p:nvPr/>
        </p:nvSpPr>
        <p:spPr bwMode="auto">
          <a:xfrm>
            <a:off x="6019800" y="1371600"/>
            <a:ext cx="17097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/>
              <a:t>2D image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267200" y="31242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Projection can be tricky…</a:t>
            </a:r>
          </a:p>
        </p:txBody>
      </p:sp>
      <p:pic>
        <p:nvPicPr>
          <p:cNvPr id="30723" name="Picture 20" descr="Julian Beever chalk arti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885950"/>
            <a:ext cx="642937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TextBox 5"/>
          <p:cNvSpPr txBox="1">
            <a:spLocks noChangeArrowheads="1"/>
          </p:cNvSpPr>
          <p:nvPr/>
        </p:nvSpPr>
        <p:spPr bwMode="auto">
          <a:xfrm>
            <a:off x="7651750" y="0"/>
            <a:ext cx="14922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Calibri" pitchFamily="34" charset="0"/>
              </a:rPr>
              <a:t>Slide source: Seitz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sidewalk art glob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905000"/>
            <a:ext cx="6400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Projection can be tricky…</a:t>
            </a:r>
          </a:p>
        </p:txBody>
      </p:sp>
      <p:sp>
        <p:nvSpPr>
          <p:cNvPr id="31748" name="TextBox 5"/>
          <p:cNvSpPr txBox="1">
            <a:spLocks noChangeArrowheads="1"/>
          </p:cNvSpPr>
          <p:nvPr/>
        </p:nvSpPr>
        <p:spPr bwMode="auto">
          <a:xfrm>
            <a:off x="7651750" y="0"/>
            <a:ext cx="14922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Calibri" pitchFamily="34" charset="0"/>
              </a:rPr>
              <a:t>Slide source: Seitz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ha1.zip from blackboard.</a:t>
            </a:r>
          </a:p>
          <a:p>
            <a:r>
              <a:rPr lang="en-US" dirty="0"/>
              <a:t>Practice Programming in </a:t>
            </a:r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Image Reading and Basic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05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Projective Geometry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What is lost?</a:t>
            </a:r>
          </a:p>
          <a:p>
            <a:pPr eaLnBrk="1" hangingPunct="1"/>
            <a:r>
              <a:rPr lang="en-US"/>
              <a:t>Length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1752600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 rot="16200000" flipH="1">
            <a:off x="4205288" y="5424488"/>
            <a:ext cx="304800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572000" y="5791200"/>
            <a:ext cx="12192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5" name="TextBox 10"/>
          <p:cNvSpPr txBox="1">
            <a:spLocks noChangeArrowheads="1"/>
          </p:cNvSpPr>
          <p:nvPr/>
        </p:nvSpPr>
        <p:spPr bwMode="auto">
          <a:xfrm>
            <a:off x="4572000" y="5257800"/>
            <a:ext cx="1719263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 pitchFamily="34" charset="0"/>
              </a:rPr>
              <a:t>Which is closer?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409701" y="3848100"/>
            <a:ext cx="2057400" cy="317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3239294" y="3923506"/>
            <a:ext cx="2057400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8" name="TextBox 14"/>
          <p:cNvSpPr txBox="1">
            <a:spLocks noChangeArrowheads="1"/>
          </p:cNvSpPr>
          <p:nvPr/>
        </p:nvSpPr>
        <p:spPr bwMode="auto">
          <a:xfrm>
            <a:off x="2514600" y="3200400"/>
            <a:ext cx="1503363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 pitchFamily="34" charset="0"/>
              </a:rPr>
              <a:t>Who is taller?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Length is not preserved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713" y="1524000"/>
            <a:ext cx="8650287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7269163" y="6583363"/>
            <a:ext cx="17986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Figure by David Forsyth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8001000" y="34290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Rectangle 9"/>
          <p:cNvSpPr>
            <a:spLocks noChangeArrowheads="1"/>
          </p:cNvSpPr>
          <p:nvPr/>
        </p:nvSpPr>
        <p:spPr bwMode="auto">
          <a:xfrm>
            <a:off x="7035800" y="4343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Rectangle 10"/>
          <p:cNvSpPr>
            <a:spLocks noChangeArrowheads="1"/>
          </p:cNvSpPr>
          <p:nvPr/>
        </p:nvSpPr>
        <p:spPr bwMode="auto">
          <a:xfrm>
            <a:off x="7810500" y="4267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Text Box 11"/>
          <p:cNvSpPr txBox="1">
            <a:spLocks noChangeArrowheads="1"/>
          </p:cNvSpPr>
          <p:nvPr/>
        </p:nvSpPr>
        <p:spPr bwMode="auto">
          <a:xfrm>
            <a:off x="7315200" y="5257800"/>
            <a:ext cx="515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B’</a:t>
            </a:r>
          </a:p>
        </p:txBody>
      </p:sp>
      <p:sp>
        <p:nvSpPr>
          <p:cNvPr id="33801" name="Text Box 12"/>
          <p:cNvSpPr txBox="1">
            <a:spLocks noChangeArrowheads="1"/>
          </p:cNvSpPr>
          <p:nvPr/>
        </p:nvSpPr>
        <p:spPr bwMode="auto">
          <a:xfrm>
            <a:off x="7467600" y="4495800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C’</a:t>
            </a:r>
          </a:p>
        </p:txBody>
      </p:sp>
      <p:sp>
        <p:nvSpPr>
          <p:cNvPr id="33802" name="Text Box 13"/>
          <p:cNvSpPr txBox="1">
            <a:spLocks noChangeArrowheads="1"/>
          </p:cNvSpPr>
          <p:nvPr/>
        </p:nvSpPr>
        <p:spPr bwMode="auto">
          <a:xfrm>
            <a:off x="7772400" y="3962400"/>
            <a:ext cx="455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A’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Projective Geometry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What is lost?</a:t>
            </a:r>
          </a:p>
          <a:p>
            <a:pPr eaLnBrk="1" hangingPunct="1"/>
            <a:r>
              <a:rPr lang="en-US"/>
              <a:t>Length</a:t>
            </a:r>
          </a:p>
          <a:p>
            <a:pPr eaLnBrk="1" hangingPunct="1"/>
            <a:r>
              <a:rPr lang="en-US"/>
              <a:t>Angles</a:t>
            </a: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1752600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rot="5400000">
            <a:off x="1866900" y="4991100"/>
            <a:ext cx="1447800" cy="1219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3168650" y="4892675"/>
            <a:ext cx="3352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3" name="TextBox 26"/>
          <p:cNvSpPr txBox="1">
            <a:spLocks noChangeArrowheads="1"/>
          </p:cNvSpPr>
          <p:nvPr/>
        </p:nvSpPr>
        <p:spPr bwMode="auto">
          <a:xfrm>
            <a:off x="3276600" y="5029200"/>
            <a:ext cx="1622425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 pitchFamily="34" charset="0"/>
              </a:rPr>
              <a:t>Perpendicular?</a:t>
            </a:r>
          </a:p>
        </p:txBody>
      </p:sp>
      <p:cxnSp>
        <p:nvCxnSpPr>
          <p:cNvPr id="28" name="Straight Connector 27"/>
          <p:cNvCxnSpPr/>
          <p:nvPr/>
        </p:nvCxnSpPr>
        <p:spPr>
          <a:xfrm rot="5400000" flipH="1" flipV="1">
            <a:off x="2209800" y="2725738"/>
            <a:ext cx="3276600" cy="28194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514600" y="3048000"/>
            <a:ext cx="5867400" cy="22860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6" name="TextBox 40"/>
          <p:cNvSpPr txBox="1">
            <a:spLocks noChangeArrowheads="1"/>
          </p:cNvSpPr>
          <p:nvPr/>
        </p:nvSpPr>
        <p:spPr bwMode="auto">
          <a:xfrm>
            <a:off x="4724400" y="3200400"/>
            <a:ext cx="998538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 pitchFamily="34" charset="0"/>
              </a:rPr>
              <a:t>Parallel?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Projective Geometry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What is preserved?</a:t>
            </a:r>
          </a:p>
          <a:p>
            <a:pPr eaLnBrk="1" hangingPunct="1"/>
            <a:r>
              <a:rPr lang="en-US"/>
              <a:t>Straight lines are still straight</a:t>
            </a: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1752600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rot="5400000">
            <a:off x="1866900" y="4991100"/>
            <a:ext cx="1447800" cy="1219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3168650" y="4892675"/>
            <a:ext cx="3352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209800" y="2725738"/>
            <a:ext cx="3276600" cy="28194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514600" y="3048000"/>
            <a:ext cx="5867400" cy="22860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Vanishing points and lines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2800"/>
              <a:t>	Parallel lines in the world intersect in the image at a “vanishing point”</a:t>
            </a:r>
          </a:p>
        </p:txBody>
      </p:sp>
      <p:pic>
        <p:nvPicPr>
          <p:cNvPr id="37892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24163" y="2052638"/>
            <a:ext cx="3195637" cy="472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Vanishing points and lines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	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90600" y="2895600"/>
            <a:ext cx="7239000" cy="15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 flipH="1" flipV="1">
            <a:off x="2438400" y="3581400"/>
            <a:ext cx="2895600" cy="15240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V="1">
            <a:off x="3771900" y="3771900"/>
            <a:ext cx="2895600" cy="11430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9" name="TextBox 12"/>
          <p:cNvSpPr txBox="1">
            <a:spLocks noChangeArrowheads="1"/>
          </p:cNvSpPr>
          <p:nvPr/>
        </p:nvSpPr>
        <p:spPr bwMode="auto">
          <a:xfrm>
            <a:off x="4464050" y="2590800"/>
            <a:ext cx="3762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  <a:latin typeface="Calibri" pitchFamily="34" charset="0"/>
              </a:rPr>
              <a:t>o</a:t>
            </a:r>
          </a:p>
        </p:txBody>
      </p:sp>
      <p:sp>
        <p:nvSpPr>
          <p:cNvPr id="38920" name="TextBox 13"/>
          <p:cNvSpPr txBox="1">
            <a:spLocks noChangeArrowheads="1"/>
          </p:cNvSpPr>
          <p:nvPr/>
        </p:nvSpPr>
        <p:spPr bwMode="auto">
          <a:xfrm>
            <a:off x="3048000" y="2525713"/>
            <a:ext cx="16589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Calibri" pitchFamily="34" charset="0"/>
              </a:rPr>
              <a:t>Vanishing Point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600200" y="2895600"/>
            <a:ext cx="5029200" cy="2057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057400" y="2895600"/>
            <a:ext cx="4572000" cy="2971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3" name="TextBox 20"/>
          <p:cNvSpPr txBox="1">
            <a:spLocks noChangeArrowheads="1"/>
          </p:cNvSpPr>
          <p:nvPr/>
        </p:nvSpPr>
        <p:spPr bwMode="auto">
          <a:xfrm>
            <a:off x="6437313" y="2576513"/>
            <a:ext cx="376237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Calibri" pitchFamily="34" charset="0"/>
              </a:rPr>
              <a:t>o</a:t>
            </a:r>
          </a:p>
        </p:txBody>
      </p:sp>
      <p:sp>
        <p:nvSpPr>
          <p:cNvPr id="38924" name="TextBox 21"/>
          <p:cNvSpPr txBox="1">
            <a:spLocks noChangeArrowheads="1"/>
          </p:cNvSpPr>
          <p:nvPr/>
        </p:nvSpPr>
        <p:spPr bwMode="auto">
          <a:xfrm>
            <a:off x="6553200" y="2438400"/>
            <a:ext cx="1658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Calibri" pitchFamily="34" charset="0"/>
              </a:rPr>
              <a:t>Vanishing Point</a:t>
            </a:r>
          </a:p>
        </p:txBody>
      </p:sp>
      <p:sp>
        <p:nvSpPr>
          <p:cNvPr id="38925" name="TextBox 22"/>
          <p:cNvSpPr txBox="1">
            <a:spLocks noChangeArrowheads="1"/>
          </p:cNvSpPr>
          <p:nvPr/>
        </p:nvSpPr>
        <p:spPr bwMode="auto">
          <a:xfrm>
            <a:off x="914400" y="28956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Calibri" pitchFamily="34" charset="0"/>
              </a:rPr>
              <a:t>Vanishing Line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Vanishing points and lines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	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1743075" y="2590800"/>
          <a:ext cx="4962525" cy="372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9" name="Photo Editor Photo" r:id="rId4" imgW="9752381" imgH="7314286" progId="">
                  <p:embed/>
                </p:oleObj>
              </mc:Choice>
              <mc:Fallback>
                <p:oleObj name="Photo Editor Photo" r:id="rId4" imgW="9752381" imgH="7314286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2590800"/>
                        <a:ext cx="4962525" cy="372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3"/>
          <p:cNvSpPr>
            <a:spLocks noChangeShapeType="1"/>
          </p:cNvSpPr>
          <p:nvPr/>
        </p:nvSpPr>
        <p:spPr bwMode="auto">
          <a:xfrm flipH="1">
            <a:off x="76200" y="3200400"/>
            <a:ext cx="5029200" cy="12954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 flipV="1">
            <a:off x="76200" y="4495800"/>
            <a:ext cx="3962400" cy="990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H="1">
            <a:off x="76200" y="4114800"/>
            <a:ext cx="4038600" cy="3810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76200" y="4495800"/>
            <a:ext cx="4419600" cy="3048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76200" y="4267200"/>
            <a:ext cx="4419600" cy="228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4800600" y="4648200"/>
            <a:ext cx="4267200" cy="685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4800600" y="3581400"/>
            <a:ext cx="4267200" cy="685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4800600" y="4343400"/>
            <a:ext cx="4267200" cy="762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4800600" y="4572000"/>
            <a:ext cx="4267200" cy="5334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4800600" y="4038600"/>
            <a:ext cx="4267200" cy="304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7058025" y="4953000"/>
            <a:ext cx="1857375" cy="1279525"/>
            <a:chOff x="4446" y="3120"/>
            <a:chExt cx="1170" cy="806"/>
          </a:xfrm>
        </p:grpSpPr>
        <p:sp>
          <p:nvSpPr>
            <p:cNvPr id="1059" name="Text Box 14"/>
            <p:cNvSpPr txBox="1">
              <a:spLocks noChangeArrowheads="1"/>
            </p:cNvSpPr>
            <p:nvPr/>
          </p:nvSpPr>
          <p:spPr bwMode="auto">
            <a:xfrm>
              <a:off x="4446" y="3408"/>
              <a:ext cx="106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Vanishing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</p:txBody>
        </p:sp>
        <p:sp>
          <p:nvSpPr>
            <p:cNvPr id="1060" name="Line 15"/>
            <p:cNvSpPr>
              <a:spLocks noChangeShapeType="1"/>
            </p:cNvSpPr>
            <p:nvPr/>
          </p:nvSpPr>
          <p:spPr bwMode="auto">
            <a:xfrm flipV="1">
              <a:off x="4848" y="3120"/>
              <a:ext cx="768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0" y="4495800"/>
            <a:ext cx="9144000" cy="0"/>
          </a:xfrm>
          <a:prstGeom prst="line">
            <a:avLst/>
          </a:prstGeom>
          <a:noFill/>
          <a:ln w="57150">
            <a:solidFill>
              <a:srgbClr val="00FFFF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0" y="2743200"/>
            <a:ext cx="1828800" cy="1600200"/>
            <a:chOff x="0" y="1728"/>
            <a:chExt cx="1152" cy="1008"/>
          </a:xfrm>
        </p:grpSpPr>
        <p:sp>
          <p:nvSpPr>
            <p:cNvPr id="1057" name="Text Box 18"/>
            <p:cNvSpPr txBox="1">
              <a:spLocks noChangeArrowheads="1"/>
            </p:cNvSpPr>
            <p:nvPr/>
          </p:nvSpPr>
          <p:spPr bwMode="auto">
            <a:xfrm>
              <a:off x="0" y="1728"/>
              <a:ext cx="1152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1">
                  <a:solidFill>
                    <a:schemeClr val="hlink"/>
                  </a:solidFill>
                  <a:latin typeface="Tahoma" pitchFamily="34" charset="0"/>
                </a:rPr>
                <a:t>Vanishing</a:t>
              </a:r>
            </a:p>
            <a:p>
              <a:pPr algn="ctr"/>
              <a:r>
                <a:rPr lang="en-US" b="1">
                  <a:solidFill>
                    <a:srgbClr val="333399"/>
                  </a:solidFill>
                  <a:latin typeface="Tahoma" pitchFamily="34" charset="0"/>
                </a:rPr>
                <a:t> </a:t>
              </a:r>
              <a:r>
                <a:rPr lang="en-US" b="1">
                  <a:solidFill>
                    <a:schemeClr val="hlink"/>
                  </a:solidFill>
                  <a:latin typeface="Tahoma" pitchFamily="34" charset="0"/>
                </a:rPr>
                <a:t>line</a:t>
              </a:r>
            </a:p>
          </p:txBody>
        </p:sp>
        <p:sp>
          <p:nvSpPr>
            <p:cNvPr id="1058" name="Line 19"/>
            <p:cNvSpPr>
              <a:spLocks noChangeShapeType="1"/>
            </p:cNvSpPr>
            <p:nvPr/>
          </p:nvSpPr>
          <p:spPr bwMode="auto">
            <a:xfrm>
              <a:off x="528" y="2208"/>
              <a:ext cx="192" cy="52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-28575" y="4451350"/>
            <a:ext cx="1692275" cy="1644650"/>
            <a:chOff x="-18" y="2804"/>
            <a:chExt cx="1066" cy="1036"/>
          </a:xfrm>
        </p:grpSpPr>
        <p:sp>
          <p:nvSpPr>
            <p:cNvPr id="1054" name="Oval 21"/>
            <p:cNvSpPr>
              <a:spLocks noChangeAspect="1" noChangeArrowheads="1"/>
            </p:cNvSpPr>
            <p:nvPr/>
          </p:nvSpPr>
          <p:spPr bwMode="auto">
            <a:xfrm>
              <a:off x="28" y="2804"/>
              <a:ext cx="63" cy="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" name="Text Box 22"/>
            <p:cNvSpPr txBox="1">
              <a:spLocks noChangeArrowheads="1"/>
            </p:cNvSpPr>
            <p:nvPr/>
          </p:nvSpPr>
          <p:spPr bwMode="auto">
            <a:xfrm>
              <a:off x="-18" y="3322"/>
              <a:ext cx="106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Vanishing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</p:txBody>
        </p:sp>
        <p:sp>
          <p:nvSpPr>
            <p:cNvPr id="1056" name="Line 23"/>
            <p:cNvSpPr>
              <a:spLocks noChangeShapeType="1"/>
            </p:cNvSpPr>
            <p:nvPr/>
          </p:nvSpPr>
          <p:spPr bwMode="auto">
            <a:xfrm flipH="1" flipV="1">
              <a:off x="96" y="2928"/>
              <a:ext cx="24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2438400" y="1981200"/>
            <a:ext cx="0" cy="31242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V="1">
            <a:off x="2805113" y="1981200"/>
            <a:ext cx="0" cy="32004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V="1">
            <a:off x="3325813" y="1981200"/>
            <a:ext cx="0" cy="33528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V="1">
            <a:off x="4114800" y="1981200"/>
            <a:ext cx="0" cy="35052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4724400" y="1981200"/>
            <a:ext cx="0" cy="34290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V="1">
            <a:off x="5943600" y="1981200"/>
            <a:ext cx="0" cy="32766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V="1">
            <a:off x="5181600" y="1981200"/>
            <a:ext cx="0" cy="20574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6172200" y="1676400"/>
            <a:ext cx="3013075" cy="1187450"/>
            <a:chOff x="4011" y="1248"/>
            <a:chExt cx="1898" cy="748"/>
          </a:xfrm>
        </p:grpSpPr>
        <p:sp>
          <p:nvSpPr>
            <p:cNvPr id="1052" name="Text Box 32"/>
            <p:cNvSpPr txBox="1">
              <a:spLocks noChangeArrowheads="1"/>
            </p:cNvSpPr>
            <p:nvPr/>
          </p:nvSpPr>
          <p:spPr bwMode="auto">
            <a:xfrm>
              <a:off x="4011" y="1248"/>
              <a:ext cx="189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Vertical vanishing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(at infinity)</a:t>
              </a:r>
            </a:p>
          </p:txBody>
        </p:sp>
        <p:sp>
          <p:nvSpPr>
            <p:cNvPr id="1053" name="Line 33"/>
            <p:cNvSpPr>
              <a:spLocks noChangeShapeType="1"/>
            </p:cNvSpPr>
            <p:nvPr/>
          </p:nvSpPr>
          <p:spPr bwMode="auto">
            <a:xfrm flipH="1" flipV="1">
              <a:off x="4080" y="1248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051" name="TextBox 36"/>
          <p:cNvSpPr txBox="1">
            <a:spLocks noChangeArrowheads="1"/>
          </p:cNvSpPr>
          <p:nvPr/>
        </p:nvSpPr>
        <p:spPr bwMode="auto">
          <a:xfrm>
            <a:off x="0" y="6629400"/>
            <a:ext cx="27463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from Efros, Photo from Criminisi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Vanishing points and lines</a:t>
            </a:r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143000"/>
            <a:ext cx="6934200" cy="537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TextBox 4"/>
          <p:cNvSpPr txBox="1">
            <a:spLocks noChangeArrowheads="1"/>
          </p:cNvSpPr>
          <p:nvPr/>
        </p:nvSpPr>
        <p:spPr bwMode="auto">
          <a:xfrm>
            <a:off x="0" y="6581775"/>
            <a:ext cx="23987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Photo from online Tate collection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"/>
          <p:cNvGrpSpPr>
            <a:grpSpLocks noChangeAspect="1"/>
          </p:cNvGrpSpPr>
          <p:nvPr/>
        </p:nvGrpSpPr>
        <p:grpSpPr bwMode="auto">
          <a:xfrm>
            <a:off x="1905000" y="1143000"/>
            <a:ext cx="5486400" cy="4075113"/>
            <a:chOff x="1143000" y="1143000"/>
            <a:chExt cx="7239000" cy="5376863"/>
          </a:xfrm>
        </p:grpSpPr>
        <p:pic>
          <p:nvPicPr>
            <p:cNvPr id="4096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3000" y="1143000"/>
              <a:ext cx="6934200" cy="537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" name="Straight Connector 5"/>
            <p:cNvCxnSpPr/>
            <p:nvPr/>
          </p:nvCxnSpPr>
          <p:spPr>
            <a:xfrm flipV="1">
              <a:off x="3734043" y="1980844"/>
              <a:ext cx="4647957" cy="37346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2970565" y="1676070"/>
              <a:ext cx="5106658" cy="419133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0800000">
              <a:off x="2209161" y="4724782"/>
              <a:ext cx="5867025" cy="11436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0800000" flipV="1">
              <a:off x="2896196" y="4037750"/>
              <a:ext cx="5257491" cy="1600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z="3200"/>
              <a:t>Projection: world coordinates</a:t>
            </a:r>
            <a:r>
              <a:rPr lang="en-US" sz="3200">
                <a:sym typeface="Wingdings" pitchFamily="2" charset="2"/>
              </a:rPr>
              <a:t>image coordinates</a:t>
            </a:r>
            <a:endParaRPr lang="en-US" sz="3200"/>
          </a:p>
        </p:txBody>
      </p:sp>
      <p:grpSp>
        <p:nvGrpSpPr>
          <p:cNvPr id="2" name="Group 3"/>
          <p:cNvGrpSpPr/>
          <p:nvPr/>
        </p:nvGrpSpPr>
        <p:grpSpPr>
          <a:xfrm>
            <a:off x="762000" y="1371600"/>
            <a:ext cx="7186550" cy="3926775"/>
            <a:chOff x="0" y="1038100"/>
            <a:chExt cx="7186550" cy="3926775"/>
          </a:xfrm>
        </p:grpSpPr>
        <p:sp>
          <p:nvSpPr>
            <p:cNvPr id="6" name="Rectangle 5"/>
            <p:cNvSpPr/>
            <p:nvPr/>
          </p:nvSpPr>
          <p:spPr>
            <a:xfrm>
              <a:off x="0" y="1564575"/>
              <a:ext cx="3581400" cy="2514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scene3d>
              <a:camera prst="perspectiveContrastingRightFacing">
                <a:rot lat="0" lon="18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3" name="Group 23"/>
            <p:cNvGrpSpPr>
              <a:grpSpLocks noChangeAspect="1"/>
            </p:cNvGrpSpPr>
            <p:nvPr/>
          </p:nvGrpSpPr>
          <p:grpSpPr>
            <a:xfrm rot="10800000">
              <a:off x="1447800" y="2362200"/>
              <a:ext cx="318038" cy="1567316"/>
              <a:chOff x="5029200" y="2090284"/>
              <a:chExt cx="457200" cy="2253116"/>
            </a:xfrm>
            <a:scene3d>
              <a:camera prst="isometricOffAxis2Right"/>
              <a:lightRig rig="threePt" dir="t"/>
            </a:scene3d>
          </p:grpSpPr>
          <p:sp>
            <p:nvSpPr>
              <p:cNvPr id="40" name="Rectangle 39"/>
              <p:cNvSpPr/>
              <p:nvPr/>
            </p:nvSpPr>
            <p:spPr>
              <a:xfrm>
                <a:off x="5029200" y="2819400"/>
                <a:ext cx="457200" cy="1524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Freeform 40"/>
              <p:cNvSpPr/>
              <p:nvPr/>
            </p:nvSpPr>
            <p:spPr>
              <a:xfrm rot="21339833">
                <a:off x="5130616" y="2090284"/>
                <a:ext cx="267284" cy="677167"/>
              </a:xfrm>
              <a:custGeom>
                <a:avLst/>
                <a:gdLst>
                  <a:gd name="connsiteX0" fmla="*/ 186047 w 364177"/>
                  <a:gd name="connsiteY0" fmla="*/ 3958 h 744186"/>
                  <a:gd name="connsiteX1" fmla="*/ 7917 w 364177"/>
                  <a:gd name="connsiteY1" fmla="*/ 324592 h 744186"/>
                  <a:gd name="connsiteX2" fmla="*/ 138546 w 364177"/>
                  <a:gd name="connsiteY2" fmla="*/ 740228 h 744186"/>
                  <a:gd name="connsiteX3" fmla="*/ 352302 w 364177"/>
                  <a:gd name="connsiteY3" fmla="*/ 348343 h 744186"/>
                  <a:gd name="connsiteX4" fmla="*/ 186047 w 364177"/>
                  <a:gd name="connsiteY4" fmla="*/ 3958 h 744186"/>
                  <a:gd name="connsiteX0" fmla="*/ 267082 w 445212"/>
                  <a:gd name="connsiteY0" fmla="*/ 1697 h 739664"/>
                  <a:gd name="connsiteX1" fmla="*/ 7916 w 445212"/>
                  <a:gd name="connsiteY1" fmla="*/ 356267 h 739664"/>
                  <a:gd name="connsiteX2" fmla="*/ 219581 w 445212"/>
                  <a:gd name="connsiteY2" fmla="*/ 737967 h 739664"/>
                  <a:gd name="connsiteX3" fmla="*/ 433337 w 445212"/>
                  <a:gd name="connsiteY3" fmla="*/ 346082 h 739664"/>
                  <a:gd name="connsiteX4" fmla="*/ 267082 w 445212"/>
                  <a:gd name="connsiteY4" fmla="*/ 1697 h 739664"/>
                  <a:gd name="connsiteX0" fmla="*/ 267084 w 514677"/>
                  <a:gd name="connsiteY0" fmla="*/ 16504 h 769278"/>
                  <a:gd name="connsiteX1" fmla="*/ 7918 w 514677"/>
                  <a:gd name="connsiteY1" fmla="*/ 371074 h 769278"/>
                  <a:gd name="connsiteX2" fmla="*/ 219583 w 514677"/>
                  <a:gd name="connsiteY2" fmla="*/ 752774 h 769278"/>
                  <a:gd name="connsiteX3" fmla="*/ 502803 w 514677"/>
                  <a:gd name="connsiteY3" fmla="*/ 470100 h 769278"/>
                  <a:gd name="connsiteX4" fmla="*/ 267084 w 514677"/>
                  <a:gd name="connsiteY4" fmla="*/ 16504 h 769278"/>
                  <a:gd name="connsiteX0" fmla="*/ 286213 w 533808"/>
                  <a:gd name="connsiteY0" fmla="*/ 8823 h 753916"/>
                  <a:gd name="connsiteX1" fmla="*/ 7917 w 533808"/>
                  <a:gd name="connsiteY1" fmla="*/ 515356 h 753916"/>
                  <a:gd name="connsiteX2" fmla="*/ 238712 w 533808"/>
                  <a:gd name="connsiteY2" fmla="*/ 745093 h 753916"/>
                  <a:gd name="connsiteX3" fmla="*/ 521932 w 533808"/>
                  <a:gd name="connsiteY3" fmla="*/ 462419 h 753916"/>
                  <a:gd name="connsiteX4" fmla="*/ 286213 w 533808"/>
                  <a:gd name="connsiteY4" fmla="*/ 8823 h 75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808" h="753916">
                    <a:moveTo>
                      <a:pt x="286213" y="8823"/>
                    </a:moveTo>
                    <a:cubicBezTo>
                      <a:pt x="200544" y="17646"/>
                      <a:pt x="15834" y="392644"/>
                      <a:pt x="7917" y="515356"/>
                    </a:cubicBezTo>
                    <a:cubicBezTo>
                      <a:pt x="0" y="638068"/>
                      <a:pt x="153043" y="753916"/>
                      <a:pt x="238712" y="745093"/>
                    </a:cubicBezTo>
                    <a:cubicBezTo>
                      <a:pt x="324381" y="736270"/>
                      <a:pt x="510057" y="585131"/>
                      <a:pt x="521932" y="462419"/>
                    </a:cubicBezTo>
                    <a:cubicBezTo>
                      <a:pt x="533807" y="339707"/>
                      <a:pt x="371882" y="0"/>
                      <a:pt x="286213" y="88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>
                <a:stCxn id="40" idx="0"/>
                <a:endCxn id="41" idx="2"/>
              </p:cNvCxnSpPr>
              <p:nvPr/>
            </p:nvCxnSpPr>
            <p:spPr>
              <a:xfrm rot="5400000" flipH="1" flipV="1">
                <a:off x="5236615" y="2780833"/>
                <a:ext cx="59753" cy="1738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Connector 7"/>
            <p:cNvCxnSpPr/>
            <p:nvPr/>
          </p:nvCxnSpPr>
          <p:spPr>
            <a:xfrm rot="10800000" flipV="1">
              <a:off x="1600200" y="2819400"/>
              <a:ext cx="2057400" cy="10586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24"/>
            <p:cNvGrpSpPr/>
            <p:nvPr/>
          </p:nvGrpSpPr>
          <p:grpSpPr>
            <a:xfrm>
              <a:off x="5562600" y="1752600"/>
              <a:ext cx="464125" cy="2336241"/>
              <a:chOff x="7162800" y="1914134"/>
              <a:chExt cx="464125" cy="2336241"/>
            </a:xfrm>
          </p:grpSpPr>
          <p:grpSp>
            <p:nvGrpSpPr>
              <p:cNvPr id="5" name="Group 18"/>
              <p:cNvGrpSpPr/>
              <p:nvPr/>
            </p:nvGrpSpPr>
            <p:grpSpPr>
              <a:xfrm>
                <a:off x="7162800" y="2474025"/>
                <a:ext cx="464125" cy="1776350"/>
                <a:chOff x="6324600" y="2971800"/>
                <a:chExt cx="464125" cy="177635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6324600" y="4519550"/>
                  <a:ext cx="457200" cy="22860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6324600" y="3124200"/>
                  <a:ext cx="457200" cy="152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6324600" y="2971800"/>
                  <a:ext cx="457200" cy="22860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" name="Straight Connector 37"/>
                <p:cNvCxnSpPr/>
                <p:nvPr/>
              </p:nvCxnSpPr>
              <p:spPr>
                <a:xfrm rot="10800000" flipV="1">
                  <a:off x="6324600" y="3086100"/>
                  <a:ext cx="0" cy="15621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10800000" flipV="1">
                  <a:off x="6788725" y="3112325"/>
                  <a:ext cx="0" cy="15621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Freeform 33"/>
              <p:cNvSpPr/>
              <p:nvPr/>
            </p:nvSpPr>
            <p:spPr>
              <a:xfrm rot="21339833">
                <a:off x="7250048" y="1914134"/>
                <a:ext cx="267284" cy="677167"/>
              </a:xfrm>
              <a:custGeom>
                <a:avLst/>
                <a:gdLst>
                  <a:gd name="connsiteX0" fmla="*/ 186047 w 364177"/>
                  <a:gd name="connsiteY0" fmla="*/ 3958 h 744186"/>
                  <a:gd name="connsiteX1" fmla="*/ 7917 w 364177"/>
                  <a:gd name="connsiteY1" fmla="*/ 324592 h 744186"/>
                  <a:gd name="connsiteX2" fmla="*/ 138546 w 364177"/>
                  <a:gd name="connsiteY2" fmla="*/ 740228 h 744186"/>
                  <a:gd name="connsiteX3" fmla="*/ 352302 w 364177"/>
                  <a:gd name="connsiteY3" fmla="*/ 348343 h 744186"/>
                  <a:gd name="connsiteX4" fmla="*/ 186047 w 364177"/>
                  <a:gd name="connsiteY4" fmla="*/ 3958 h 744186"/>
                  <a:gd name="connsiteX0" fmla="*/ 267082 w 445212"/>
                  <a:gd name="connsiteY0" fmla="*/ 1697 h 739664"/>
                  <a:gd name="connsiteX1" fmla="*/ 7916 w 445212"/>
                  <a:gd name="connsiteY1" fmla="*/ 356267 h 739664"/>
                  <a:gd name="connsiteX2" fmla="*/ 219581 w 445212"/>
                  <a:gd name="connsiteY2" fmla="*/ 737967 h 739664"/>
                  <a:gd name="connsiteX3" fmla="*/ 433337 w 445212"/>
                  <a:gd name="connsiteY3" fmla="*/ 346082 h 739664"/>
                  <a:gd name="connsiteX4" fmla="*/ 267082 w 445212"/>
                  <a:gd name="connsiteY4" fmla="*/ 1697 h 739664"/>
                  <a:gd name="connsiteX0" fmla="*/ 267084 w 514677"/>
                  <a:gd name="connsiteY0" fmla="*/ 16504 h 769278"/>
                  <a:gd name="connsiteX1" fmla="*/ 7918 w 514677"/>
                  <a:gd name="connsiteY1" fmla="*/ 371074 h 769278"/>
                  <a:gd name="connsiteX2" fmla="*/ 219583 w 514677"/>
                  <a:gd name="connsiteY2" fmla="*/ 752774 h 769278"/>
                  <a:gd name="connsiteX3" fmla="*/ 502803 w 514677"/>
                  <a:gd name="connsiteY3" fmla="*/ 470100 h 769278"/>
                  <a:gd name="connsiteX4" fmla="*/ 267084 w 514677"/>
                  <a:gd name="connsiteY4" fmla="*/ 16504 h 769278"/>
                  <a:gd name="connsiteX0" fmla="*/ 286213 w 533808"/>
                  <a:gd name="connsiteY0" fmla="*/ 8823 h 753916"/>
                  <a:gd name="connsiteX1" fmla="*/ 7917 w 533808"/>
                  <a:gd name="connsiteY1" fmla="*/ 515356 h 753916"/>
                  <a:gd name="connsiteX2" fmla="*/ 238712 w 533808"/>
                  <a:gd name="connsiteY2" fmla="*/ 745093 h 753916"/>
                  <a:gd name="connsiteX3" fmla="*/ 521932 w 533808"/>
                  <a:gd name="connsiteY3" fmla="*/ 462419 h 753916"/>
                  <a:gd name="connsiteX4" fmla="*/ 286213 w 533808"/>
                  <a:gd name="connsiteY4" fmla="*/ 8823 h 75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808" h="753916">
                    <a:moveTo>
                      <a:pt x="286213" y="8823"/>
                    </a:moveTo>
                    <a:cubicBezTo>
                      <a:pt x="200544" y="17646"/>
                      <a:pt x="15834" y="392644"/>
                      <a:pt x="7917" y="515356"/>
                    </a:cubicBezTo>
                    <a:cubicBezTo>
                      <a:pt x="0" y="638068"/>
                      <a:pt x="153043" y="753916"/>
                      <a:pt x="238712" y="745093"/>
                    </a:cubicBezTo>
                    <a:cubicBezTo>
                      <a:pt x="324381" y="736270"/>
                      <a:pt x="510057" y="585131"/>
                      <a:pt x="521932" y="462419"/>
                    </a:cubicBezTo>
                    <a:cubicBezTo>
                      <a:pt x="533807" y="339707"/>
                      <a:pt x="371882" y="0"/>
                      <a:pt x="286213" y="88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3205350" y="3276600"/>
              <a:ext cx="11380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Camera Center (</a:t>
              </a:r>
              <a:r>
                <a:rPr lang="en-US" dirty="0" err="1"/>
                <a:t>t</a:t>
              </a:r>
              <a:r>
                <a:rPr lang="en-US" baseline="-25000" dirty="0" err="1"/>
                <a:t>x</a:t>
              </a:r>
              <a:r>
                <a:rPr lang="en-US" dirty="0"/>
                <a:t>, </a:t>
              </a:r>
              <a:r>
                <a:rPr lang="en-US" dirty="0" err="1"/>
                <a:t>t</a:t>
              </a:r>
              <a:r>
                <a:rPr lang="en-US" baseline="-25000" dirty="0" err="1"/>
                <a:t>y</a:t>
              </a:r>
              <a:r>
                <a:rPr lang="en-US" dirty="0"/>
                <a:t>, </a:t>
              </a:r>
              <a:r>
                <a:rPr lang="en-US" dirty="0" err="1"/>
                <a:t>t</a:t>
              </a:r>
              <a:r>
                <a:rPr lang="en-US" baseline="-25000" dirty="0" err="1"/>
                <a:t>z</a:t>
              </a:r>
              <a:r>
                <a:rPr lang="en-US" dirty="0"/>
                <a:t>)</a:t>
              </a:r>
            </a:p>
          </p:txBody>
        </p:sp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6119750" y="1099950"/>
            <a:ext cx="1066800" cy="1333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260" name="Equation" r:id="rId3" imgW="558720" imgH="698400" progId="Equation.3">
                    <p:embed/>
                  </p:oleObj>
                </mc:Choice>
                <mc:Fallback>
                  <p:oleObj name="Equation" r:id="rId3" imgW="558720" imgH="69840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19750" y="1099950"/>
                          <a:ext cx="1066800" cy="1333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5586350" y="1038100"/>
              <a:ext cx="3786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FFC000"/>
                  </a:solidFill>
                </a:rPr>
                <a:t>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30975" y="3164775"/>
              <a:ext cx="3786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</a:rPr>
                <a:t>.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905000" y="2819400"/>
              <a:ext cx="175260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728850" y="2097975"/>
              <a:ext cx="3786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.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3476895" y="2314700"/>
              <a:ext cx="304800" cy="990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43200" y="2474025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rot="5400000">
              <a:off x="5284025" y="2312225"/>
              <a:ext cx="990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733800" y="2819400"/>
              <a:ext cx="20574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648200" y="2474025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Z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31825" y="25146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Y</a:t>
              </a:r>
            </a:p>
          </p:txBody>
        </p:sp>
        <p:graphicFrame>
          <p:nvGraphicFramePr>
            <p:cNvPr id="23" name="Object 3"/>
            <p:cNvGraphicFramePr>
              <a:graphicFrameLocks noChangeAspect="1"/>
            </p:cNvGraphicFramePr>
            <p:nvPr/>
          </p:nvGraphicFramePr>
          <p:xfrm>
            <a:off x="1495300" y="4067938"/>
            <a:ext cx="946150" cy="896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261" name="Equation" r:id="rId5" imgW="495000" imgH="469800" progId="Equation.3">
                    <p:embed/>
                  </p:oleObj>
                </mc:Choice>
                <mc:Fallback>
                  <p:oleObj name="Equation" r:id="rId5" imgW="495000" imgH="46980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5300" y="4067938"/>
                          <a:ext cx="946150" cy="8969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5"/>
            <p:cNvSpPr txBox="1"/>
            <p:nvPr/>
          </p:nvSpPr>
          <p:spPr>
            <a:xfrm>
              <a:off x="3471945" y="2108537"/>
              <a:ext cx="3786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.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00200" y="1600200"/>
              <a:ext cx="1066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Optical Center (</a:t>
              </a:r>
              <a:r>
                <a:rPr lang="en-US" i="1" dirty="0"/>
                <a:t>u</a:t>
              </a:r>
              <a:r>
                <a:rPr lang="en-US" i="1" baseline="-25000" dirty="0"/>
                <a:t>0</a:t>
              </a:r>
              <a:r>
                <a:rPr lang="en-US" dirty="0"/>
                <a:t>, </a:t>
              </a:r>
              <a:r>
                <a:rPr lang="en-US" i="1" dirty="0"/>
                <a:t>v</a:t>
              </a:r>
              <a:r>
                <a:rPr lang="en-US" i="1" baseline="-25000" dirty="0"/>
                <a:t>0</a:t>
              </a:r>
              <a:r>
                <a:rPr lang="en-US" dirty="0"/>
                <a:t>)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5400000">
              <a:off x="1790700" y="2628900"/>
              <a:ext cx="2286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0800000">
              <a:off x="5814950" y="1747650"/>
              <a:ext cx="304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 flipH="1" flipV="1">
              <a:off x="1372394" y="4190206"/>
              <a:ext cx="4572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0800000">
              <a:off x="1676400" y="3886200"/>
              <a:ext cx="22860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1371600" y="3352800"/>
              <a:ext cx="106680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828800" y="312420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12075" y="3762293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u</a:t>
              </a:r>
            </a:p>
          </p:txBody>
        </p:sp>
        <p:cxnSp>
          <p:nvCxnSpPr>
            <p:cNvPr id="17" name="Straight Connector 16"/>
            <p:cNvCxnSpPr>
              <a:stCxn id="34" idx="0"/>
            </p:cNvCxnSpPr>
            <p:nvPr/>
          </p:nvCxnSpPr>
          <p:spPr>
            <a:xfrm flipH="1">
              <a:off x="3657600" y="1760740"/>
              <a:ext cx="2110530" cy="11061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954BD93-464E-4840-8264-7C32B8801C03}"/>
              </a:ext>
            </a:extLst>
          </p:cNvPr>
          <p:cNvSpPr txBox="1"/>
          <p:nvPr/>
        </p:nvSpPr>
        <p:spPr>
          <a:xfrm>
            <a:off x="304800" y="5985720"/>
            <a:ext cx="807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Given a world point (X, Y, Z), camera center, and focal length f, how to calculate its projection on the image plane?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922" name="Picture 2" descr="C:\Users\hays\Desktop\143 Computer Vision\slides\02\xugy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31551" y="0"/>
            <a:ext cx="1024537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Homogeneous coordinates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	Conversion</a:t>
            </a:r>
          </a:p>
          <a:p>
            <a:pPr eaLnBrk="1" hangingPunct="1">
              <a:buFont typeface="Arial" charset="0"/>
              <a:buNone/>
            </a:pPr>
            <a:endParaRPr lang="en-US" sz="3600"/>
          </a:p>
        </p:txBody>
      </p:sp>
      <p:sp>
        <p:nvSpPr>
          <p:cNvPr id="46084" name="Rectangle 22"/>
          <p:cNvSpPr>
            <a:spLocks noChangeArrowheads="1"/>
          </p:cNvSpPr>
          <p:nvPr/>
        </p:nvSpPr>
        <p:spPr bwMode="auto">
          <a:xfrm>
            <a:off x="1447800" y="1905000"/>
            <a:ext cx="7086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/>
              <a:t>Converting to </a:t>
            </a:r>
            <a:r>
              <a:rPr lang="en-US" sz="2400" i="1"/>
              <a:t>homogeneous</a:t>
            </a:r>
            <a:r>
              <a:rPr lang="en-US" sz="2400"/>
              <a:t> coordinates</a:t>
            </a:r>
          </a:p>
        </p:txBody>
      </p:sp>
      <p:sp>
        <p:nvSpPr>
          <p:cNvPr id="46085" name="Text Box 32"/>
          <p:cNvSpPr txBox="1">
            <a:spLocks noChangeArrowheads="1"/>
          </p:cNvSpPr>
          <p:nvPr/>
        </p:nvSpPr>
        <p:spPr bwMode="auto">
          <a:xfrm>
            <a:off x="1524000" y="3717925"/>
            <a:ext cx="2625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homogeneous image </a:t>
            </a:r>
          </a:p>
          <a:p>
            <a:pPr algn="ctr"/>
            <a:r>
              <a:rPr lang="en-US" sz="2000" dirty="0"/>
              <a:t>coordinates</a:t>
            </a:r>
          </a:p>
        </p:txBody>
      </p:sp>
      <p:sp>
        <p:nvSpPr>
          <p:cNvPr id="46086" name="Text Box 33"/>
          <p:cNvSpPr txBox="1">
            <a:spLocks noChangeArrowheads="1"/>
          </p:cNvSpPr>
          <p:nvPr/>
        </p:nvSpPr>
        <p:spPr bwMode="auto">
          <a:xfrm>
            <a:off x="5105400" y="3706813"/>
            <a:ext cx="26114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/>
              <a:t>homogeneous scene </a:t>
            </a:r>
          </a:p>
          <a:p>
            <a:pPr algn="ctr"/>
            <a:r>
              <a:rPr lang="en-US" sz="2000"/>
              <a:t>coordinates</a:t>
            </a:r>
          </a:p>
        </p:txBody>
      </p:sp>
      <p:sp>
        <p:nvSpPr>
          <p:cNvPr id="46087" name="Rectangle 34"/>
          <p:cNvSpPr>
            <a:spLocks noChangeArrowheads="1"/>
          </p:cNvSpPr>
          <p:nvPr/>
        </p:nvSpPr>
        <p:spPr bwMode="auto">
          <a:xfrm>
            <a:off x="1371600" y="47244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/>
              <a:t>Converting </a:t>
            </a:r>
            <a:r>
              <a:rPr lang="en-US" sz="2400" i="1" dirty="0"/>
              <a:t>from</a:t>
            </a:r>
            <a:r>
              <a:rPr lang="en-US" sz="2400" dirty="0"/>
              <a:t> homogeneous coordinates</a:t>
            </a:r>
          </a:p>
        </p:txBody>
      </p:sp>
      <p:pic>
        <p:nvPicPr>
          <p:cNvPr id="46088" name="Picture 3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76400" y="2566988"/>
            <a:ext cx="1843088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9" name="Picture 3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54138" y="5380038"/>
            <a:ext cx="26225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0" name="Picture 4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895850" y="5235575"/>
            <a:ext cx="3276600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1" name="Picture 43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10175" y="2414588"/>
            <a:ext cx="2112963" cy="131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5" grpId="0"/>
      <p:bldP spid="46086" grpId="0"/>
      <p:bldP spid="4608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Homogeneous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3600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/>
              <a:t>Invariant to scaling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/>
              <a:t>Point in Cartesian is ray in Homogeneous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3600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981200" y="2286000"/>
          <a:ext cx="4217988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8" name="Equation" r:id="rId4" imgW="1663560" imgH="711000" progId="Equation.3">
                  <p:embed/>
                </p:oleObj>
              </mc:Choice>
              <mc:Fallback>
                <p:oleObj name="Equation" r:id="rId4" imgW="1663560" imgH="711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286000"/>
                        <a:ext cx="4217988" cy="180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TextBox 19"/>
          <p:cNvSpPr txBox="1">
            <a:spLocks noChangeArrowheads="1"/>
          </p:cNvSpPr>
          <p:nvPr/>
        </p:nvSpPr>
        <p:spPr bwMode="auto">
          <a:xfrm>
            <a:off x="1447800" y="4038600"/>
            <a:ext cx="3048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Homogeneous Coordinates</a:t>
            </a:r>
          </a:p>
        </p:txBody>
      </p:sp>
      <p:sp>
        <p:nvSpPr>
          <p:cNvPr id="2054" name="TextBox 20"/>
          <p:cNvSpPr txBox="1">
            <a:spLocks noChangeArrowheads="1"/>
          </p:cNvSpPr>
          <p:nvPr/>
        </p:nvSpPr>
        <p:spPr bwMode="auto">
          <a:xfrm>
            <a:off x="4267200" y="4038600"/>
            <a:ext cx="2209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Cartesian Coordinates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/>
      <p:bldP spid="205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144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/>
              <a:t>Basic geometry in homogeneous coordinates</a:t>
            </a:r>
          </a:p>
        </p:txBody>
      </p:sp>
      <p:sp>
        <p:nvSpPr>
          <p:cNvPr id="3079" name="Content Placeholder 2"/>
          <p:cNvSpPr>
            <a:spLocks noGrp="1"/>
          </p:cNvSpPr>
          <p:nvPr>
            <p:ph idx="1"/>
          </p:nvPr>
        </p:nvSpPr>
        <p:spPr>
          <a:xfrm>
            <a:off x="457200" y="1493838"/>
            <a:ext cx="8229600" cy="5135562"/>
          </a:xfrm>
        </p:spPr>
        <p:txBody>
          <a:bodyPr/>
          <a:lstStyle/>
          <a:p>
            <a:pPr eaLnBrk="1" hangingPunct="1"/>
            <a:r>
              <a:rPr lang="en-US" dirty="0"/>
              <a:t>Line equation:  ax + by + c = 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Append 1 to pixel coordinate to get homogeneous coordinate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Line given by cross product of two points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Intersection of two lines given by cross product of the lines</a:t>
            </a:r>
          </a:p>
          <a:p>
            <a:pPr eaLnBrk="1" hangingPunct="1"/>
            <a:endParaRPr lang="en-US" b="1" dirty="0"/>
          </a:p>
          <a:p>
            <a:pPr eaLnBrk="1" hangingPunct="1"/>
            <a:endParaRPr lang="en-US" b="1" dirty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7010400" y="2689225"/>
          <a:ext cx="1341438" cy="163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86" name="Equation" r:id="rId3" imgW="583920" imgH="711000" progId="Equation.3">
                  <p:embed/>
                </p:oleObj>
              </mc:Choice>
              <mc:Fallback>
                <p:oleObj name="Equation" r:id="rId3" imgW="583920" imgH="711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689225"/>
                        <a:ext cx="1341438" cy="163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6629400" y="4856163"/>
          <a:ext cx="2070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87" name="Equation" r:id="rId5" imgW="901440" imgH="241200" progId="Equation.3">
                  <p:embed/>
                </p:oleObj>
              </mc:Choice>
              <mc:Fallback>
                <p:oleObj name="Equation" r:id="rId5" imgW="90144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4856163"/>
                        <a:ext cx="20701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6324600" y="6151563"/>
          <a:ext cx="2303463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88" name="Equation" r:id="rId7" imgW="1002960" imgH="241200" progId="Equation.3">
                  <p:embed/>
                </p:oleObj>
              </mc:Choice>
              <mc:Fallback>
                <p:oleObj name="Equation" r:id="rId7" imgW="100296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6151563"/>
                        <a:ext cx="2303463" cy="554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6707188" y="1046163"/>
          <a:ext cx="1631950" cy="163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89" name="Equation" r:id="rId9" imgW="711000" imgH="711000" progId="Equation.3">
                  <p:embed/>
                </p:oleObj>
              </mc:Choice>
              <mc:Fallback>
                <p:oleObj name="Equation" r:id="rId9" imgW="711000" imgH="711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7188" y="1046163"/>
                        <a:ext cx="1631950" cy="163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200"/>
              <a:t>Another problem solved by homogeneous coordinates</a:t>
            </a:r>
          </a:p>
        </p:txBody>
      </p:sp>
      <p:cxnSp>
        <p:nvCxnSpPr>
          <p:cNvPr id="6" name="Straight Connector 5"/>
          <p:cNvCxnSpPr/>
          <p:nvPr/>
        </p:nvCxnSpPr>
        <p:spPr>
          <a:xfrm rot="5400000" flipH="1" flipV="1">
            <a:off x="2438400" y="3581400"/>
            <a:ext cx="2895600" cy="15240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600200" y="2895600"/>
            <a:ext cx="5029200" cy="2057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3200400" y="3733800"/>
            <a:ext cx="2895600" cy="15240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905000" y="3581400"/>
            <a:ext cx="5029200" cy="2057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11" name="TextBox 12"/>
          <p:cNvSpPr txBox="1">
            <a:spLocks noChangeArrowheads="1"/>
          </p:cNvSpPr>
          <p:nvPr/>
        </p:nvSpPr>
        <p:spPr bwMode="auto">
          <a:xfrm>
            <a:off x="2743200" y="2209800"/>
            <a:ext cx="3505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/>
            <a:r>
              <a:rPr lang="en-US" sz="2000" dirty="0"/>
              <a:t>Cartesian:  </a:t>
            </a:r>
            <a:r>
              <a:rPr lang="en-US" sz="2000" dirty="0">
                <a:solidFill>
                  <a:schemeClr val="tx2"/>
                </a:solidFill>
              </a:rPr>
              <a:t>(</a:t>
            </a:r>
            <a:r>
              <a:rPr lang="en-US" sz="2000" dirty="0" err="1">
                <a:solidFill>
                  <a:schemeClr val="tx2"/>
                </a:solidFill>
              </a:rPr>
              <a:t>Inf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Inf</a:t>
            </a:r>
            <a:r>
              <a:rPr lang="en-US" sz="2000" dirty="0">
                <a:solidFill>
                  <a:schemeClr val="tx2"/>
                </a:solidFill>
              </a:rPr>
              <a:t>)</a:t>
            </a:r>
          </a:p>
          <a:p>
            <a:pPr marL="0" lvl="1"/>
            <a:r>
              <a:rPr lang="en-US" sz="2000" dirty="0"/>
              <a:t>Homogeneous:  </a:t>
            </a:r>
            <a:r>
              <a:rPr lang="en-US" sz="2000" dirty="0">
                <a:solidFill>
                  <a:schemeClr val="tx2"/>
                </a:solidFill>
              </a:rPr>
              <a:t>(1, 1, 0)</a:t>
            </a:r>
          </a:p>
        </p:txBody>
      </p:sp>
      <p:sp>
        <p:nvSpPr>
          <p:cNvPr id="47112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7467600" cy="1219200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/>
              <a:t>	Intersection of parallel lines</a:t>
            </a:r>
          </a:p>
        </p:txBody>
      </p:sp>
      <p:sp>
        <p:nvSpPr>
          <p:cNvPr id="47113" name="TextBox 10"/>
          <p:cNvSpPr txBox="1">
            <a:spLocks noChangeArrowheads="1"/>
          </p:cNvSpPr>
          <p:nvPr/>
        </p:nvSpPr>
        <p:spPr bwMode="auto">
          <a:xfrm>
            <a:off x="5791200" y="2133600"/>
            <a:ext cx="3505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/>
            <a:r>
              <a:rPr lang="en-US" sz="2000" dirty="0"/>
              <a:t>Cartesian: 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Inf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Inf</a:t>
            </a:r>
            <a:r>
              <a:rPr lang="en-US" sz="2000" dirty="0">
                <a:solidFill>
                  <a:srgbClr val="FF0000"/>
                </a:solidFill>
              </a:rPr>
              <a:t>) 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/>
              <a:t>Homogeneous:  </a:t>
            </a:r>
            <a:r>
              <a:rPr lang="en-US" sz="2000" dirty="0">
                <a:solidFill>
                  <a:srgbClr val="FF0000"/>
                </a:solidFill>
              </a:rPr>
              <a:t>(1, 2, 0)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/>
      <p:bldP spid="47112" grpId="0" build="p"/>
      <p:bldP spid="471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Interlude: why does this matter?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multiple views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4" t="56349" r="45870" b="14667"/>
          <a:stretch/>
        </p:blipFill>
        <p:spPr bwMode="auto">
          <a:xfrm>
            <a:off x="2207172" y="1876097"/>
            <a:ext cx="4729656" cy="310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574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/>
              <a:t>Object Recognition (CVPR 2006)</a:t>
            </a:r>
          </a:p>
          <a:p>
            <a:pPr>
              <a:buFont typeface="Arial" charset="0"/>
              <a:buNone/>
            </a:pPr>
            <a:endParaRPr lang="en-US"/>
          </a:p>
          <a:p>
            <a:pPr>
              <a:buFont typeface="Arial" charset="0"/>
              <a:buNone/>
            </a:pPr>
            <a:endParaRPr lang="en-US"/>
          </a:p>
        </p:txBody>
      </p:sp>
      <p:pic>
        <p:nvPicPr>
          <p:cNvPr id="4915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514600"/>
            <a:ext cx="8763000" cy="247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/>
              <a:t>Inserting photographed objects into images (SIGGRAPH 2007)</a:t>
            </a:r>
          </a:p>
          <a:p>
            <a:pPr>
              <a:buFont typeface="Arial" charset="0"/>
              <a:buNone/>
            </a:pPr>
            <a:endParaRPr lang="en-US"/>
          </a:p>
          <a:p>
            <a:pPr>
              <a:buFont typeface="Arial" charset="0"/>
              <a:buNone/>
            </a:pPr>
            <a:endParaRPr lang="en-US"/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90800"/>
            <a:ext cx="3657600" cy="274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2590800"/>
            <a:ext cx="3657600" cy="274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0" name="TextBox 5"/>
          <p:cNvSpPr txBox="1">
            <a:spLocks noChangeArrowheads="1"/>
          </p:cNvSpPr>
          <p:nvPr/>
        </p:nvSpPr>
        <p:spPr bwMode="auto">
          <a:xfrm>
            <a:off x="1981200" y="5410200"/>
            <a:ext cx="9794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Original</a:t>
            </a:r>
          </a:p>
        </p:txBody>
      </p:sp>
      <p:sp>
        <p:nvSpPr>
          <p:cNvPr id="52231" name="TextBox 6"/>
          <p:cNvSpPr txBox="1">
            <a:spLocks noChangeArrowheads="1"/>
          </p:cNvSpPr>
          <p:nvPr/>
        </p:nvSpPr>
        <p:spPr bwMode="auto">
          <a:xfrm>
            <a:off x="6019800" y="5410200"/>
            <a:ext cx="1004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Created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smtClean="0"/>
              <a:t>Question: </a:t>
            </a:r>
            <a:r>
              <a:rPr lang="en-US" sz="3200" dirty="0"/>
              <a:t>world </a:t>
            </a:r>
            <a:r>
              <a:rPr lang="en-US" sz="3200" dirty="0" err="1"/>
              <a:t>coordinates</a:t>
            </a:r>
            <a:r>
              <a:rPr lang="en-US" sz="3200" dirty="0" err="1">
                <a:sym typeface="Wingdings" pitchFamily="2" charset="2"/>
              </a:rPr>
              <a:t>image</a:t>
            </a:r>
            <a:r>
              <a:rPr lang="en-US" sz="3200" dirty="0">
                <a:sym typeface="Wingdings" pitchFamily="2" charset="2"/>
              </a:rPr>
              <a:t> coordinates</a:t>
            </a:r>
            <a:endParaRPr lang="en-US" sz="3200" dirty="0"/>
          </a:p>
        </p:txBody>
      </p:sp>
      <p:grpSp>
        <p:nvGrpSpPr>
          <p:cNvPr id="2" name="Group 3"/>
          <p:cNvGrpSpPr/>
          <p:nvPr/>
        </p:nvGrpSpPr>
        <p:grpSpPr>
          <a:xfrm>
            <a:off x="762000" y="1371600"/>
            <a:ext cx="7186550" cy="3926775"/>
            <a:chOff x="0" y="1038100"/>
            <a:chExt cx="7186550" cy="3926775"/>
          </a:xfrm>
        </p:grpSpPr>
        <p:sp>
          <p:nvSpPr>
            <p:cNvPr id="6" name="Rectangle 5"/>
            <p:cNvSpPr/>
            <p:nvPr/>
          </p:nvSpPr>
          <p:spPr>
            <a:xfrm>
              <a:off x="0" y="1564575"/>
              <a:ext cx="3581400" cy="2514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scene3d>
              <a:camera prst="perspectiveContrastingRightFacing">
                <a:rot lat="0" lon="18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3" name="Group 23"/>
            <p:cNvGrpSpPr>
              <a:grpSpLocks noChangeAspect="1"/>
            </p:cNvGrpSpPr>
            <p:nvPr/>
          </p:nvGrpSpPr>
          <p:grpSpPr>
            <a:xfrm rot="10800000">
              <a:off x="1447800" y="2362200"/>
              <a:ext cx="318038" cy="1567316"/>
              <a:chOff x="5029200" y="2090284"/>
              <a:chExt cx="457200" cy="2253116"/>
            </a:xfrm>
            <a:scene3d>
              <a:camera prst="isometricOffAxis2Right"/>
              <a:lightRig rig="threePt" dir="t"/>
            </a:scene3d>
          </p:grpSpPr>
          <p:sp>
            <p:nvSpPr>
              <p:cNvPr id="40" name="Rectangle 39"/>
              <p:cNvSpPr/>
              <p:nvPr/>
            </p:nvSpPr>
            <p:spPr>
              <a:xfrm>
                <a:off x="5029200" y="2819400"/>
                <a:ext cx="457200" cy="1524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Freeform 40"/>
              <p:cNvSpPr/>
              <p:nvPr/>
            </p:nvSpPr>
            <p:spPr>
              <a:xfrm rot="21339833">
                <a:off x="5130616" y="2090284"/>
                <a:ext cx="267284" cy="677167"/>
              </a:xfrm>
              <a:custGeom>
                <a:avLst/>
                <a:gdLst>
                  <a:gd name="connsiteX0" fmla="*/ 186047 w 364177"/>
                  <a:gd name="connsiteY0" fmla="*/ 3958 h 744186"/>
                  <a:gd name="connsiteX1" fmla="*/ 7917 w 364177"/>
                  <a:gd name="connsiteY1" fmla="*/ 324592 h 744186"/>
                  <a:gd name="connsiteX2" fmla="*/ 138546 w 364177"/>
                  <a:gd name="connsiteY2" fmla="*/ 740228 h 744186"/>
                  <a:gd name="connsiteX3" fmla="*/ 352302 w 364177"/>
                  <a:gd name="connsiteY3" fmla="*/ 348343 h 744186"/>
                  <a:gd name="connsiteX4" fmla="*/ 186047 w 364177"/>
                  <a:gd name="connsiteY4" fmla="*/ 3958 h 744186"/>
                  <a:gd name="connsiteX0" fmla="*/ 267082 w 445212"/>
                  <a:gd name="connsiteY0" fmla="*/ 1697 h 739664"/>
                  <a:gd name="connsiteX1" fmla="*/ 7916 w 445212"/>
                  <a:gd name="connsiteY1" fmla="*/ 356267 h 739664"/>
                  <a:gd name="connsiteX2" fmla="*/ 219581 w 445212"/>
                  <a:gd name="connsiteY2" fmla="*/ 737967 h 739664"/>
                  <a:gd name="connsiteX3" fmla="*/ 433337 w 445212"/>
                  <a:gd name="connsiteY3" fmla="*/ 346082 h 739664"/>
                  <a:gd name="connsiteX4" fmla="*/ 267082 w 445212"/>
                  <a:gd name="connsiteY4" fmla="*/ 1697 h 739664"/>
                  <a:gd name="connsiteX0" fmla="*/ 267084 w 514677"/>
                  <a:gd name="connsiteY0" fmla="*/ 16504 h 769278"/>
                  <a:gd name="connsiteX1" fmla="*/ 7918 w 514677"/>
                  <a:gd name="connsiteY1" fmla="*/ 371074 h 769278"/>
                  <a:gd name="connsiteX2" fmla="*/ 219583 w 514677"/>
                  <a:gd name="connsiteY2" fmla="*/ 752774 h 769278"/>
                  <a:gd name="connsiteX3" fmla="*/ 502803 w 514677"/>
                  <a:gd name="connsiteY3" fmla="*/ 470100 h 769278"/>
                  <a:gd name="connsiteX4" fmla="*/ 267084 w 514677"/>
                  <a:gd name="connsiteY4" fmla="*/ 16504 h 769278"/>
                  <a:gd name="connsiteX0" fmla="*/ 286213 w 533808"/>
                  <a:gd name="connsiteY0" fmla="*/ 8823 h 753916"/>
                  <a:gd name="connsiteX1" fmla="*/ 7917 w 533808"/>
                  <a:gd name="connsiteY1" fmla="*/ 515356 h 753916"/>
                  <a:gd name="connsiteX2" fmla="*/ 238712 w 533808"/>
                  <a:gd name="connsiteY2" fmla="*/ 745093 h 753916"/>
                  <a:gd name="connsiteX3" fmla="*/ 521932 w 533808"/>
                  <a:gd name="connsiteY3" fmla="*/ 462419 h 753916"/>
                  <a:gd name="connsiteX4" fmla="*/ 286213 w 533808"/>
                  <a:gd name="connsiteY4" fmla="*/ 8823 h 75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808" h="753916">
                    <a:moveTo>
                      <a:pt x="286213" y="8823"/>
                    </a:moveTo>
                    <a:cubicBezTo>
                      <a:pt x="200544" y="17646"/>
                      <a:pt x="15834" y="392644"/>
                      <a:pt x="7917" y="515356"/>
                    </a:cubicBezTo>
                    <a:cubicBezTo>
                      <a:pt x="0" y="638068"/>
                      <a:pt x="153043" y="753916"/>
                      <a:pt x="238712" y="745093"/>
                    </a:cubicBezTo>
                    <a:cubicBezTo>
                      <a:pt x="324381" y="736270"/>
                      <a:pt x="510057" y="585131"/>
                      <a:pt x="521932" y="462419"/>
                    </a:cubicBezTo>
                    <a:cubicBezTo>
                      <a:pt x="533807" y="339707"/>
                      <a:pt x="371882" y="0"/>
                      <a:pt x="286213" y="88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>
                <a:stCxn id="40" idx="0"/>
                <a:endCxn id="41" idx="2"/>
              </p:cNvCxnSpPr>
              <p:nvPr/>
            </p:nvCxnSpPr>
            <p:spPr>
              <a:xfrm rot="5400000" flipH="1" flipV="1">
                <a:off x="5236615" y="2780833"/>
                <a:ext cx="59753" cy="1738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Connector 7"/>
            <p:cNvCxnSpPr/>
            <p:nvPr/>
          </p:nvCxnSpPr>
          <p:spPr>
            <a:xfrm rot="10800000" flipV="1">
              <a:off x="1600200" y="2819400"/>
              <a:ext cx="2057400" cy="10586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24"/>
            <p:cNvGrpSpPr/>
            <p:nvPr/>
          </p:nvGrpSpPr>
          <p:grpSpPr>
            <a:xfrm>
              <a:off x="5562600" y="1752600"/>
              <a:ext cx="464125" cy="2336241"/>
              <a:chOff x="7162800" y="1914134"/>
              <a:chExt cx="464125" cy="2336241"/>
            </a:xfrm>
          </p:grpSpPr>
          <p:grpSp>
            <p:nvGrpSpPr>
              <p:cNvPr id="5" name="Group 18"/>
              <p:cNvGrpSpPr/>
              <p:nvPr/>
            </p:nvGrpSpPr>
            <p:grpSpPr>
              <a:xfrm>
                <a:off x="7162800" y="2474025"/>
                <a:ext cx="464125" cy="1776350"/>
                <a:chOff x="6324600" y="2971800"/>
                <a:chExt cx="464125" cy="177635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6324600" y="4519550"/>
                  <a:ext cx="457200" cy="22860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6324600" y="3124200"/>
                  <a:ext cx="457200" cy="152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6324600" y="2971800"/>
                  <a:ext cx="457200" cy="22860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" name="Straight Connector 37"/>
                <p:cNvCxnSpPr/>
                <p:nvPr/>
              </p:nvCxnSpPr>
              <p:spPr>
                <a:xfrm rot="10800000" flipV="1">
                  <a:off x="6324600" y="3086100"/>
                  <a:ext cx="0" cy="15621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10800000" flipV="1">
                  <a:off x="6788725" y="3112325"/>
                  <a:ext cx="0" cy="15621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Freeform 33"/>
              <p:cNvSpPr/>
              <p:nvPr/>
            </p:nvSpPr>
            <p:spPr>
              <a:xfrm rot="21339833">
                <a:off x="7250048" y="1914134"/>
                <a:ext cx="267284" cy="677167"/>
              </a:xfrm>
              <a:custGeom>
                <a:avLst/>
                <a:gdLst>
                  <a:gd name="connsiteX0" fmla="*/ 186047 w 364177"/>
                  <a:gd name="connsiteY0" fmla="*/ 3958 h 744186"/>
                  <a:gd name="connsiteX1" fmla="*/ 7917 w 364177"/>
                  <a:gd name="connsiteY1" fmla="*/ 324592 h 744186"/>
                  <a:gd name="connsiteX2" fmla="*/ 138546 w 364177"/>
                  <a:gd name="connsiteY2" fmla="*/ 740228 h 744186"/>
                  <a:gd name="connsiteX3" fmla="*/ 352302 w 364177"/>
                  <a:gd name="connsiteY3" fmla="*/ 348343 h 744186"/>
                  <a:gd name="connsiteX4" fmla="*/ 186047 w 364177"/>
                  <a:gd name="connsiteY4" fmla="*/ 3958 h 744186"/>
                  <a:gd name="connsiteX0" fmla="*/ 267082 w 445212"/>
                  <a:gd name="connsiteY0" fmla="*/ 1697 h 739664"/>
                  <a:gd name="connsiteX1" fmla="*/ 7916 w 445212"/>
                  <a:gd name="connsiteY1" fmla="*/ 356267 h 739664"/>
                  <a:gd name="connsiteX2" fmla="*/ 219581 w 445212"/>
                  <a:gd name="connsiteY2" fmla="*/ 737967 h 739664"/>
                  <a:gd name="connsiteX3" fmla="*/ 433337 w 445212"/>
                  <a:gd name="connsiteY3" fmla="*/ 346082 h 739664"/>
                  <a:gd name="connsiteX4" fmla="*/ 267082 w 445212"/>
                  <a:gd name="connsiteY4" fmla="*/ 1697 h 739664"/>
                  <a:gd name="connsiteX0" fmla="*/ 267084 w 514677"/>
                  <a:gd name="connsiteY0" fmla="*/ 16504 h 769278"/>
                  <a:gd name="connsiteX1" fmla="*/ 7918 w 514677"/>
                  <a:gd name="connsiteY1" fmla="*/ 371074 h 769278"/>
                  <a:gd name="connsiteX2" fmla="*/ 219583 w 514677"/>
                  <a:gd name="connsiteY2" fmla="*/ 752774 h 769278"/>
                  <a:gd name="connsiteX3" fmla="*/ 502803 w 514677"/>
                  <a:gd name="connsiteY3" fmla="*/ 470100 h 769278"/>
                  <a:gd name="connsiteX4" fmla="*/ 267084 w 514677"/>
                  <a:gd name="connsiteY4" fmla="*/ 16504 h 769278"/>
                  <a:gd name="connsiteX0" fmla="*/ 286213 w 533808"/>
                  <a:gd name="connsiteY0" fmla="*/ 8823 h 753916"/>
                  <a:gd name="connsiteX1" fmla="*/ 7917 w 533808"/>
                  <a:gd name="connsiteY1" fmla="*/ 515356 h 753916"/>
                  <a:gd name="connsiteX2" fmla="*/ 238712 w 533808"/>
                  <a:gd name="connsiteY2" fmla="*/ 745093 h 753916"/>
                  <a:gd name="connsiteX3" fmla="*/ 521932 w 533808"/>
                  <a:gd name="connsiteY3" fmla="*/ 462419 h 753916"/>
                  <a:gd name="connsiteX4" fmla="*/ 286213 w 533808"/>
                  <a:gd name="connsiteY4" fmla="*/ 8823 h 75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808" h="753916">
                    <a:moveTo>
                      <a:pt x="286213" y="8823"/>
                    </a:moveTo>
                    <a:cubicBezTo>
                      <a:pt x="200544" y="17646"/>
                      <a:pt x="15834" y="392644"/>
                      <a:pt x="7917" y="515356"/>
                    </a:cubicBezTo>
                    <a:cubicBezTo>
                      <a:pt x="0" y="638068"/>
                      <a:pt x="153043" y="753916"/>
                      <a:pt x="238712" y="745093"/>
                    </a:cubicBezTo>
                    <a:cubicBezTo>
                      <a:pt x="324381" y="736270"/>
                      <a:pt x="510057" y="585131"/>
                      <a:pt x="521932" y="462419"/>
                    </a:cubicBezTo>
                    <a:cubicBezTo>
                      <a:pt x="533807" y="339707"/>
                      <a:pt x="371882" y="0"/>
                      <a:pt x="286213" y="88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3205350" y="3276600"/>
              <a:ext cx="11380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Camera Center (</a:t>
              </a:r>
              <a:r>
                <a:rPr lang="en-US" dirty="0" err="1"/>
                <a:t>t</a:t>
              </a:r>
              <a:r>
                <a:rPr lang="en-US" baseline="-25000" dirty="0" err="1"/>
                <a:t>x</a:t>
              </a:r>
              <a:r>
                <a:rPr lang="en-US" dirty="0"/>
                <a:t>, </a:t>
              </a:r>
              <a:r>
                <a:rPr lang="en-US" dirty="0" err="1"/>
                <a:t>t</a:t>
              </a:r>
              <a:r>
                <a:rPr lang="en-US" baseline="-25000" dirty="0" err="1"/>
                <a:t>y</a:t>
              </a:r>
              <a:r>
                <a:rPr lang="en-US" dirty="0"/>
                <a:t>, </a:t>
              </a:r>
              <a:r>
                <a:rPr lang="en-US" dirty="0" err="1"/>
                <a:t>t</a:t>
              </a:r>
              <a:r>
                <a:rPr lang="en-US" baseline="-25000" dirty="0" err="1"/>
                <a:t>z</a:t>
              </a:r>
              <a:r>
                <a:rPr lang="en-US" dirty="0"/>
                <a:t>)</a:t>
              </a:r>
            </a:p>
          </p:txBody>
        </p:sp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6119750" y="1099950"/>
            <a:ext cx="1066800" cy="1333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0" name="Equation" r:id="rId3" imgW="558720" imgH="698400" progId="Equation.3">
                    <p:embed/>
                  </p:oleObj>
                </mc:Choice>
                <mc:Fallback>
                  <p:oleObj name="Equation" r:id="rId3" imgW="558720" imgH="698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19750" y="1099950"/>
                          <a:ext cx="1066800" cy="1333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5586350" y="1038100"/>
              <a:ext cx="3786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FFC000"/>
                  </a:solidFill>
                </a:rPr>
                <a:t>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30975" y="3164775"/>
              <a:ext cx="3786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</a:rPr>
                <a:t>.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905000" y="2819400"/>
              <a:ext cx="175260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728850" y="2097975"/>
              <a:ext cx="3786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.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3476895" y="2314700"/>
              <a:ext cx="304800" cy="990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43200" y="2474025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rot="5400000">
              <a:off x="5284025" y="2312225"/>
              <a:ext cx="9906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733800" y="2819400"/>
              <a:ext cx="20574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648200" y="2474025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Z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31825" y="25146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Y</a:t>
              </a:r>
            </a:p>
          </p:txBody>
        </p:sp>
        <p:graphicFrame>
          <p:nvGraphicFramePr>
            <p:cNvPr id="23" name="Object 3"/>
            <p:cNvGraphicFramePr>
              <a:graphicFrameLocks noChangeAspect="1"/>
            </p:cNvGraphicFramePr>
            <p:nvPr/>
          </p:nvGraphicFramePr>
          <p:xfrm>
            <a:off x="1495300" y="4067938"/>
            <a:ext cx="946150" cy="896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1" name="Equation" r:id="rId5" imgW="495000" imgH="469800" progId="Equation.3">
                    <p:embed/>
                  </p:oleObj>
                </mc:Choice>
                <mc:Fallback>
                  <p:oleObj name="Equation" r:id="rId5" imgW="495000" imgH="469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5300" y="4067938"/>
                          <a:ext cx="946150" cy="8969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5"/>
            <p:cNvSpPr txBox="1"/>
            <p:nvPr/>
          </p:nvSpPr>
          <p:spPr>
            <a:xfrm>
              <a:off x="3471945" y="2108537"/>
              <a:ext cx="3786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.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00200" y="1600200"/>
              <a:ext cx="1066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Optical Center (</a:t>
              </a:r>
              <a:r>
                <a:rPr lang="en-US" i="1" dirty="0"/>
                <a:t>u</a:t>
              </a:r>
              <a:r>
                <a:rPr lang="en-US" i="1" baseline="-25000" dirty="0"/>
                <a:t>0</a:t>
              </a:r>
              <a:r>
                <a:rPr lang="en-US" dirty="0"/>
                <a:t>, </a:t>
              </a:r>
              <a:r>
                <a:rPr lang="en-US" i="1" dirty="0"/>
                <a:t>v</a:t>
              </a:r>
              <a:r>
                <a:rPr lang="en-US" i="1" baseline="-25000" dirty="0"/>
                <a:t>0</a:t>
              </a:r>
              <a:r>
                <a:rPr lang="en-US" dirty="0"/>
                <a:t>)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5400000">
              <a:off x="1790700" y="2628900"/>
              <a:ext cx="2286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0800000">
              <a:off x="5814950" y="1747650"/>
              <a:ext cx="304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 flipH="1" flipV="1">
              <a:off x="1372394" y="4190206"/>
              <a:ext cx="4572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0800000">
              <a:off x="1676400" y="3886200"/>
              <a:ext cx="22860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1371600" y="3352800"/>
              <a:ext cx="106680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828800" y="312420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12075" y="3762293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u</a:t>
              </a:r>
            </a:p>
          </p:txBody>
        </p:sp>
        <p:cxnSp>
          <p:nvCxnSpPr>
            <p:cNvPr id="17" name="Straight Connector 16"/>
            <p:cNvCxnSpPr>
              <a:stCxn id="34" idx="0"/>
            </p:cNvCxnSpPr>
            <p:nvPr/>
          </p:nvCxnSpPr>
          <p:spPr>
            <a:xfrm flipH="1">
              <a:off x="3657600" y="1760740"/>
              <a:ext cx="2110530" cy="11061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954BD93-464E-4840-8264-7C32B8801C03}"/>
              </a:ext>
            </a:extLst>
          </p:cNvPr>
          <p:cNvSpPr txBox="1"/>
          <p:nvPr/>
        </p:nvSpPr>
        <p:spPr>
          <a:xfrm>
            <a:off x="304800" y="5985720"/>
            <a:ext cx="807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Given a world point (X, Y, Z), camera center, and focal length f, how to calculate its projection on the image plane?</a:t>
            </a:r>
          </a:p>
        </p:txBody>
      </p:sp>
    </p:spTree>
    <p:extLst>
      <p:ext uri="{BB962C8B-B14F-4D97-AF65-F5344CB8AC3E}">
        <p14:creationId xmlns:p14="http://schemas.microsoft.com/office/powerpoint/2010/main" val="195947898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 Model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" y="2179637"/>
            <a:ext cx="8077200" cy="269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097280" y="1722437"/>
            <a:ext cx="236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097280" y="1798637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3459480" y="1798637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554480" y="1189037"/>
            <a:ext cx="277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f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688080" y="3017837"/>
            <a:ext cx="32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c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0946" name="Picture 2" descr="C:\Users\hays\Desktop\143 Computer Vision\slides\02\parisfla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09600" y="0"/>
            <a:ext cx="10245377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Pin-hole camera geometry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363" y="3962400"/>
            <a:ext cx="7772400" cy="2057400"/>
          </a:xfrm>
        </p:spPr>
        <p:txBody>
          <a:bodyPr/>
          <a:lstStyle/>
          <a:p>
            <a:r>
              <a:rPr lang="en-US" altLang="en-US" dirty="0" smtClean="0"/>
              <a:t>The world coordinate (</a:t>
            </a:r>
            <a:r>
              <a:rPr lang="en-US" altLang="en-US" dirty="0" err="1" smtClean="0"/>
              <a:t>i,j,k</a:t>
            </a:r>
            <a:r>
              <a:rPr lang="en-US" altLang="en-US" dirty="0" smtClean="0"/>
              <a:t>) is </a:t>
            </a:r>
            <a:r>
              <a:rPr lang="en-US" altLang="en-US" dirty="0" smtClean="0">
                <a:solidFill>
                  <a:srgbClr val="FF0000"/>
                </a:solidFill>
              </a:rPr>
              <a:t>aligned</a:t>
            </a:r>
            <a:r>
              <a:rPr lang="en-US" altLang="en-US" dirty="0" smtClean="0"/>
              <a:t> with the image coordinate (u, v), so that  </a:t>
            </a:r>
            <a:r>
              <a:rPr lang="en-US" altLang="en-US" dirty="0" err="1" smtClean="0"/>
              <a:t>i</a:t>
            </a:r>
            <a:r>
              <a:rPr lang="en-US" altLang="en-US" dirty="0" smtClean="0"/>
              <a:t> is parallel to u, j parallel to v, k points to the image center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19200"/>
            <a:ext cx="605631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77838" y="1366838"/>
            <a:ext cx="1741487" cy="1109662"/>
            <a:chOff x="477547" y="1366458"/>
            <a:chExt cx="1741778" cy="1110042"/>
          </a:xfrm>
        </p:grpSpPr>
        <p:cxnSp>
          <p:nvCxnSpPr>
            <p:cNvPr id="17414" name="Straight Arrow Connector 6"/>
            <p:cNvCxnSpPr>
              <a:cxnSpLocks noChangeShapeType="1"/>
            </p:cNvCxnSpPr>
            <p:nvPr/>
          </p:nvCxnSpPr>
          <p:spPr bwMode="auto">
            <a:xfrm flipH="1" flipV="1">
              <a:off x="1295400" y="1705897"/>
              <a:ext cx="923925" cy="770603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prstDash val="sysDot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415" name="TextBox 7"/>
            <p:cNvSpPr txBox="1">
              <a:spLocks noChangeArrowheads="1"/>
            </p:cNvSpPr>
            <p:nvPr/>
          </p:nvSpPr>
          <p:spPr bwMode="auto">
            <a:xfrm>
              <a:off x="477547" y="1366458"/>
              <a:ext cx="81785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/>
                <a:t>(0,0)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 bwMode="auto">
          <a:xfrm flipH="1">
            <a:off x="1757439" y="2476500"/>
            <a:ext cx="461886" cy="4191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V="1">
            <a:off x="2219325" y="1828345"/>
            <a:ext cx="0" cy="648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1828800" y="2438400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dirty="0" smtClean="0"/>
              <a:t>u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2016374" y="2057400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dirty="0" smtClean="0"/>
              <a:t>v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7444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Pin-hole camera geometry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066800"/>
            <a:ext cx="7772400" cy="129381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mtClean="0"/>
              <a:t>How to derive the equation between a 3D point (X, Y, Z) and its projection on the image Plane (u, v)?</a:t>
            </a:r>
          </a:p>
        </p:txBody>
      </p:sp>
      <p:cxnSp>
        <p:nvCxnSpPr>
          <p:cNvPr id="18439" name="Straight Connector 4"/>
          <p:cNvCxnSpPr>
            <a:cxnSpLocks noChangeShapeType="1"/>
          </p:cNvCxnSpPr>
          <p:nvPr/>
        </p:nvCxnSpPr>
        <p:spPr bwMode="auto">
          <a:xfrm>
            <a:off x="1676453" y="3610707"/>
            <a:ext cx="586803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Oval 5"/>
          <p:cNvSpPr/>
          <p:nvPr/>
        </p:nvSpPr>
        <p:spPr bwMode="auto">
          <a:xfrm>
            <a:off x="4210050" y="3529013"/>
            <a:ext cx="133350" cy="163512"/>
          </a:xfrm>
          <a:prstGeom prst="ellipse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cs typeface="Arial" pitchFamily="34" charset="0"/>
            </a:endParaRPr>
          </a:p>
        </p:txBody>
      </p:sp>
      <p:sp>
        <p:nvSpPr>
          <p:cNvPr id="18441" name="TextBox 6"/>
          <p:cNvSpPr txBox="1">
            <a:spLocks noChangeArrowheads="1"/>
          </p:cNvSpPr>
          <p:nvPr/>
        </p:nvSpPr>
        <p:spPr bwMode="auto">
          <a:xfrm>
            <a:off x="4098947" y="3041161"/>
            <a:ext cx="356227" cy="46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o</a:t>
            </a:r>
          </a:p>
        </p:txBody>
      </p:sp>
      <p:sp>
        <p:nvSpPr>
          <p:cNvPr id="18442" name="TextBox 8"/>
          <p:cNvSpPr txBox="1">
            <a:spLocks noChangeArrowheads="1"/>
          </p:cNvSpPr>
          <p:nvPr/>
        </p:nvSpPr>
        <p:spPr bwMode="auto">
          <a:xfrm>
            <a:off x="1187450" y="3217627"/>
            <a:ext cx="338591" cy="46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k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6858000" y="2362200"/>
            <a:ext cx="133350" cy="163513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cs typeface="Arial" pitchFamily="34" charset="0"/>
            </a:endParaRPr>
          </a:p>
        </p:txBody>
      </p:sp>
      <p:sp>
        <p:nvSpPr>
          <p:cNvPr id="18444" name="Rectangle 10"/>
          <p:cNvSpPr>
            <a:spLocks noChangeArrowheads="1"/>
          </p:cNvSpPr>
          <p:nvPr/>
        </p:nvSpPr>
        <p:spPr bwMode="auto">
          <a:xfrm>
            <a:off x="7163449" y="2132013"/>
            <a:ext cx="1037576" cy="46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(X, Z) </a:t>
            </a:r>
          </a:p>
        </p:txBody>
      </p:sp>
      <p:cxnSp>
        <p:nvCxnSpPr>
          <p:cNvPr id="18445" name="Straight Connector 12"/>
          <p:cNvCxnSpPr>
            <a:cxnSpLocks noChangeShapeType="1"/>
            <a:stCxn id="10" idx="2"/>
          </p:cNvCxnSpPr>
          <p:nvPr/>
        </p:nvCxnSpPr>
        <p:spPr bwMode="auto">
          <a:xfrm flipH="1">
            <a:off x="1752661" y="2443958"/>
            <a:ext cx="5105955" cy="2280442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46" name="Straight Connector 14"/>
          <p:cNvCxnSpPr>
            <a:cxnSpLocks noChangeShapeType="1"/>
          </p:cNvCxnSpPr>
          <p:nvPr/>
        </p:nvCxnSpPr>
        <p:spPr bwMode="auto">
          <a:xfrm flipV="1">
            <a:off x="1752661" y="3610707"/>
            <a:ext cx="0" cy="111369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47" name="Straight Connector 15"/>
          <p:cNvCxnSpPr>
            <a:cxnSpLocks noChangeShapeType="1"/>
          </p:cNvCxnSpPr>
          <p:nvPr/>
        </p:nvCxnSpPr>
        <p:spPr bwMode="auto">
          <a:xfrm flipV="1">
            <a:off x="6925298" y="2497013"/>
            <a:ext cx="0" cy="111369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6991981" y="2823084"/>
            <a:ext cx="389892" cy="46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X</a:t>
            </a: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5410659" y="3610706"/>
            <a:ext cx="372258" cy="46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Z</a:t>
            </a:r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2819577" y="3122629"/>
            <a:ext cx="269655" cy="46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/>
              <a:t>f</a:t>
            </a:r>
          </a:p>
        </p:txBody>
      </p:sp>
      <p:sp>
        <p:nvSpPr>
          <p:cNvPr id="21" name="Rectangle 2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9269" y="4902200"/>
            <a:ext cx="3900781" cy="1228541"/>
          </a:xfrm>
          <a:prstGeom prst="rect">
            <a:avLst/>
          </a:prstGeom>
          <a:blipFill rotWithShape="1">
            <a:blip r:embed="rId3"/>
            <a:stretch>
              <a:fillRect l="-2500" t="-3465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2" name="Rectangle 2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44755" y="4902200"/>
            <a:ext cx="3955507" cy="995272"/>
          </a:xfrm>
          <a:prstGeom prst="rect">
            <a:avLst/>
          </a:prstGeom>
          <a:blipFill rotWithShape="1">
            <a:blip r:embed="rId4"/>
            <a:stretch>
              <a:fillRect l="-2311" t="-4294" b="-5521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685986" y="4642643"/>
            <a:ext cx="133350" cy="163513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12645" y="3848456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81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1">
            <a:blip r:embed="rId2"/>
            <a:stretch>
              <a:fillRect l="-1647"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en-US" dirty="0" smtClean="0">
                <a:noFill/>
              </a:rPr>
              <a:t> </a:t>
            </a:r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3232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1066800" y="5410200"/>
          <a:ext cx="281781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86" name="Equation" r:id="rId4" imgW="901440" imgH="215640" progId="Equation.3">
                  <p:embed/>
                </p:oleObj>
              </mc:Choice>
              <mc:Fallback>
                <p:oleObj name="Equation" r:id="rId4" imgW="90144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410200"/>
                        <a:ext cx="2817813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7"/>
          <p:cNvGraphicFramePr>
            <a:graphicFrameLocks noChangeAspect="1"/>
          </p:cNvGraphicFramePr>
          <p:nvPr/>
        </p:nvGraphicFramePr>
        <p:xfrm>
          <a:off x="4500563" y="4711700"/>
          <a:ext cx="3516312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87" name="Equation" r:id="rId6" imgW="1650960" imgH="927000" progId="Equation.3">
                  <p:embed/>
                </p:oleObj>
              </mc:Choice>
              <mc:Fallback>
                <p:oleObj name="Equation" r:id="rId6" imgW="1650960" imgH="927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4711700"/>
                        <a:ext cx="3516312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Rectangle 8"/>
          <p:cNvSpPr>
            <a:spLocks noChangeArrowheads="1"/>
          </p:cNvSpPr>
          <p:nvPr/>
        </p:nvSpPr>
        <p:spPr bwMode="auto">
          <a:xfrm>
            <a:off x="5612475" y="5045825"/>
            <a:ext cx="1371600" cy="12954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Line 9"/>
          <p:cNvSpPr>
            <a:spLocks noChangeShapeType="1"/>
          </p:cNvSpPr>
          <p:nvPr/>
        </p:nvSpPr>
        <p:spPr bwMode="auto">
          <a:xfrm flipV="1">
            <a:off x="6629400" y="4648200"/>
            <a:ext cx="381000" cy="3810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6" name="Text Box 10"/>
          <p:cNvSpPr txBox="1">
            <a:spLocks noChangeArrowheads="1"/>
          </p:cNvSpPr>
          <p:nvPr/>
        </p:nvSpPr>
        <p:spPr bwMode="auto">
          <a:xfrm>
            <a:off x="7010400" y="42672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604000"/>
            <a:ext cx="1528763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/>
              <a:t>Slide Credit: </a:t>
            </a:r>
            <a:r>
              <a:rPr lang="en-US" sz="1050" dirty="0" err="1"/>
              <a:t>Saverese</a:t>
            </a:r>
            <a:endParaRPr lang="en-US" sz="105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600" dirty="0">
                <a:latin typeface="+mj-lt"/>
                <a:ea typeface="+mj-ea"/>
                <a:cs typeface="+mj-cs"/>
              </a:rPr>
              <a:t>Projection matrix</a:t>
            </a:r>
          </a:p>
        </p:txBody>
      </p:sp>
      <p:sp>
        <p:nvSpPr>
          <p:cNvPr id="5129" name="TextBox 17"/>
          <p:cNvSpPr txBox="1">
            <a:spLocks noChangeArrowheads="1"/>
          </p:cNvSpPr>
          <p:nvPr/>
        </p:nvSpPr>
        <p:spPr bwMode="auto">
          <a:xfrm>
            <a:off x="1230882" y="3276599"/>
            <a:ext cx="3076575" cy="144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Intrinsic Assumptions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 </a:t>
            </a:r>
            <a:r>
              <a:rPr lang="en-US" sz="2000" dirty="0"/>
              <a:t>Unit aspect ratio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 Optical center at (0,0)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 No skew</a:t>
            </a:r>
          </a:p>
        </p:txBody>
      </p:sp>
      <p:sp>
        <p:nvSpPr>
          <p:cNvPr id="5130" name="TextBox 20"/>
          <p:cNvSpPr txBox="1">
            <a:spLocks noChangeArrowheads="1"/>
          </p:cNvSpPr>
          <p:nvPr/>
        </p:nvSpPr>
        <p:spPr bwMode="auto">
          <a:xfrm>
            <a:off x="4572000" y="3276600"/>
            <a:ext cx="3179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Extrinsic Assumptions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 No rotation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 Camera at (0,0,0)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038600" y="55626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13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11288" y="762000"/>
            <a:ext cx="605631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5125" grpId="0" animBg="1"/>
      <p:bldP spid="5126" grpId="0"/>
      <p:bldP spid="2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Remove assumption: known optical center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1057275" y="3810000"/>
          <a:ext cx="281781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4" name="Equation" r:id="rId3" imgW="901440" imgH="215640" progId="Equation.3">
                  <p:embed/>
                </p:oleObj>
              </mc:Choice>
              <mc:Fallback>
                <p:oleObj name="Equation" r:id="rId3" imgW="90144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3810000"/>
                        <a:ext cx="2817813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7"/>
          <p:cNvGraphicFramePr>
            <a:graphicFrameLocks noChangeAspect="1"/>
          </p:cNvGraphicFramePr>
          <p:nvPr/>
        </p:nvGraphicFramePr>
        <p:xfrm>
          <a:off x="4645025" y="3111500"/>
          <a:ext cx="3654425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5" name="Equation" r:id="rId5" imgW="1714320" imgH="927000" progId="Equation.3">
                  <p:embed/>
                </p:oleObj>
              </mc:Choice>
              <mc:Fallback>
                <p:oleObj name="Equation" r:id="rId5" imgW="1714320" imgH="927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025" y="3111500"/>
                        <a:ext cx="3654425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Rectangle 8"/>
          <p:cNvSpPr>
            <a:spLocks noChangeArrowheads="1"/>
          </p:cNvSpPr>
          <p:nvPr/>
        </p:nvSpPr>
        <p:spPr bwMode="auto">
          <a:xfrm>
            <a:off x="5807825" y="3352800"/>
            <a:ext cx="1371600" cy="13716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0" name="TextBox 9"/>
          <p:cNvSpPr txBox="1">
            <a:spLocks noChangeArrowheads="1"/>
          </p:cNvSpPr>
          <p:nvPr/>
        </p:nvSpPr>
        <p:spPr bwMode="auto">
          <a:xfrm>
            <a:off x="1509713" y="1676400"/>
            <a:ext cx="3076575" cy="113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Intrinsic Assumptions</a:t>
            </a:r>
          </a:p>
          <a:p>
            <a:pPr>
              <a:buFont typeface="Arial" charset="0"/>
              <a:buChar char="•"/>
            </a:pPr>
            <a:r>
              <a:rPr lang="en-US" sz="2400"/>
              <a:t> </a:t>
            </a:r>
            <a:r>
              <a:rPr lang="en-US" sz="2000"/>
              <a:t>Unit aspect ratio</a:t>
            </a:r>
          </a:p>
          <a:p>
            <a:pPr>
              <a:buFont typeface="Arial" charset="0"/>
              <a:buChar char="•"/>
            </a:pPr>
            <a:r>
              <a:rPr lang="en-US" sz="2000"/>
              <a:t> No skew</a:t>
            </a:r>
          </a:p>
        </p:txBody>
      </p:sp>
      <p:sp>
        <p:nvSpPr>
          <p:cNvPr id="6151" name="TextBox 10"/>
          <p:cNvSpPr txBox="1">
            <a:spLocks noChangeArrowheads="1"/>
          </p:cNvSpPr>
          <p:nvPr/>
        </p:nvSpPr>
        <p:spPr bwMode="auto">
          <a:xfrm>
            <a:off x="4562475" y="1676400"/>
            <a:ext cx="3179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Extrinsic Assumptions</a:t>
            </a:r>
          </a:p>
          <a:p>
            <a:pPr>
              <a:buFont typeface="Arial" charset="0"/>
              <a:buChar char="•"/>
            </a:pPr>
            <a:r>
              <a:rPr lang="en-US" sz="2000"/>
              <a:t> No rotation</a:t>
            </a:r>
          </a:p>
          <a:p>
            <a:pPr>
              <a:buFont typeface="Arial" charset="0"/>
              <a:buChar char="•"/>
            </a:pPr>
            <a:r>
              <a:rPr lang="en-US" sz="2000"/>
              <a:t> Camera at (0,0,0)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4114800" y="3962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Remove assumption: square pixels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1057275" y="3810000"/>
          <a:ext cx="281781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28" name="Equation" r:id="rId3" imgW="901440" imgH="215640" progId="Equation.3">
                  <p:embed/>
                </p:oleObj>
              </mc:Choice>
              <mc:Fallback>
                <p:oleObj name="Equation" r:id="rId3" imgW="90144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3810000"/>
                        <a:ext cx="2817813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7"/>
          <p:cNvGraphicFramePr>
            <a:graphicFrameLocks noChangeAspect="1"/>
          </p:cNvGraphicFramePr>
          <p:nvPr/>
        </p:nvGraphicFramePr>
        <p:xfrm>
          <a:off x="4618038" y="3073400"/>
          <a:ext cx="3652837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29" name="Equation" r:id="rId5" imgW="1714320" imgH="927000" progId="Equation.3">
                  <p:embed/>
                </p:oleObj>
              </mc:Choice>
              <mc:Fallback>
                <p:oleObj name="Equation" r:id="rId5" imgW="1714320" imgH="927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8038" y="3073400"/>
                        <a:ext cx="3652837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Rectangle 8"/>
          <p:cNvSpPr>
            <a:spLocks noChangeArrowheads="1"/>
          </p:cNvSpPr>
          <p:nvPr/>
        </p:nvSpPr>
        <p:spPr bwMode="auto">
          <a:xfrm>
            <a:off x="5748250" y="3352800"/>
            <a:ext cx="1447800" cy="13716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4" name="TextBox 9"/>
          <p:cNvSpPr txBox="1">
            <a:spLocks noChangeArrowheads="1"/>
          </p:cNvSpPr>
          <p:nvPr/>
        </p:nvSpPr>
        <p:spPr bwMode="auto">
          <a:xfrm>
            <a:off x="1509713" y="1676400"/>
            <a:ext cx="3076575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Intrinsic Assumptions</a:t>
            </a:r>
          </a:p>
          <a:p>
            <a:pPr>
              <a:buFont typeface="Arial" charset="0"/>
              <a:buChar char="•"/>
            </a:pPr>
            <a:r>
              <a:rPr lang="en-US" sz="2000"/>
              <a:t> No skew</a:t>
            </a:r>
          </a:p>
        </p:txBody>
      </p:sp>
      <p:sp>
        <p:nvSpPr>
          <p:cNvPr id="7175" name="TextBox 10"/>
          <p:cNvSpPr txBox="1">
            <a:spLocks noChangeArrowheads="1"/>
          </p:cNvSpPr>
          <p:nvPr/>
        </p:nvSpPr>
        <p:spPr bwMode="auto">
          <a:xfrm>
            <a:off x="4562475" y="1676400"/>
            <a:ext cx="3179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Extrinsic Assumptions</a:t>
            </a:r>
          </a:p>
          <a:p>
            <a:pPr>
              <a:buFont typeface="Arial" charset="0"/>
              <a:buChar char="•"/>
            </a:pPr>
            <a:r>
              <a:rPr lang="en-US" sz="2000"/>
              <a:t> No rotation</a:t>
            </a:r>
          </a:p>
          <a:p>
            <a:pPr>
              <a:buFont typeface="Arial" charset="0"/>
              <a:buChar char="•"/>
            </a:pPr>
            <a:r>
              <a:rPr lang="en-US" sz="2000"/>
              <a:t> Camera at (0,0,0)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4038600" y="3962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Remove assumption: non-skewed pixels</a:t>
            </a: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1057275" y="3810000"/>
          <a:ext cx="281781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52" name="Equation" r:id="rId3" imgW="901440" imgH="215640" progId="Equation.3">
                  <p:embed/>
                </p:oleObj>
              </mc:Choice>
              <mc:Fallback>
                <p:oleObj name="Equation" r:id="rId3" imgW="90144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3810000"/>
                        <a:ext cx="2817813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7"/>
          <p:cNvGraphicFramePr>
            <a:graphicFrameLocks noChangeAspect="1"/>
          </p:cNvGraphicFramePr>
          <p:nvPr/>
        </p:nvGraphicFramePr>
        <p:xfrm>
          <a:off x="4643438" y="3111500"/>
          <a:ext cx="3654425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53" name="Equation" r:id="rId5" imgW="1714320" imgH="927000" progId="Equation.3">
                  <p:embed/>
                </p:oleObj>
              </mc:Choice>
              <mc:Fallback>
                <p:oleObj name="Equation" r:id="rId5" imgW="1714320" imgH="927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111500"/>
                        <a:ext cx="3654425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Rectangle 8"/>
          <p:cNvSpPr>
            <a:spLocks noChangeArrowheads="1"/>
          </p:cNvSpPr>
          <p:nvPr/>
        </p:nvSpPr>
        <p:spPr bwMode="auto">
          <a:xfrm>
            <a:off x="5748250" y="3386050"/>
            <a:ext cx="1447800" cy="13716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8" name="TextBox 9"/>
          <p:cNvSpPr txBox="1">
            <a:spLocks noChangeArrowheads="1"/>
          </p:cNvSpPr>
          <p:nvPr/>
        </p:nvSpPr>
        <p:spPr bwMode="auto">
          <a:xfrm>
            <a:off x="1509713" y="1676400"/>
            <a:ext cx="3076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Intrinsic Assumptions</a:t>
            </a:r>
          </a:p>
        </p:txBody>
      </p:sp>
      <p:sp>
        <p:nvSpPr>
          <p:cNvPr id="8199" name="TextBox 10"/>
          <p:cNvSpPr txBox="1">
            <a:spLocks noChangeArrowheads="1"/>
          </p:cNvSpPr>
          <p:nvPr/>
        </p:nvSpPr>
        <p:spPr bwMode="auto">
          <a:xfrm>
            <a:off x="4562475" y="1676400"/>
            <a:ext cx="3179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Extrinsic Assumptions</a:t>
            </a:r>
          </a:p>
          <a:p>
            <a:pPr>
              <a:buFont typeface="Arial" charset="0"/>
              <a:buChar char="•"/>
            </a:pPr>
            <a:r>
              <a:rPr lang="en-US" sz="2000"/>
              <a:t> No rotation</a:t>
            </a:r>
          </a:p>
          <a:p>
            <a:pPr>
              <a:buFont typeface="Arial" charset="0"/>
              <a:buChar char="•"/>
            </a:pPr>
            <a:r>
              <a:rPr lang="en-US" sz="2000"/>
              <a:t> Camera at (0,0,0)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962400" y="3962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201" name="TextBox 8"/>
          <p:cNvSpPr txBox="1">
            <a:spLocks noChangeArrowheads="1"/>
          </p:cNvSpPr>
          <p:nvPr/>
        </p:nvSpPr>
        <p:spPr bwMode="auto">
          <a:xfrm>
            <a:off x="1295400" y="6488113"/>
            <a:ext cx="60880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Note: different books use different notation for parameters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Oriented and Translated Camera</a:t>
            </a:r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86000"/>
            <a:ext cx="662940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6" name="Line 12"/>
          <p:cNvSpPr>
            <a:spLocks noChangeShapeType="1"/>
          </p:cNvSpPr>
          <p:nvPr/>
        </p:nvSpPr>
        <p:spPr bwMode="auto">
          <a:xfrm flipV="1">
            <a:off x="7315200" y="2209800"/>
            <a:ext cx="152400" cy="1216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277" name="Line 13"/>
          <p:cNvSpPr>
            <a:spLocks noChangeShapeType="1"/>
          </p:cNvSpPr>
          <p:nvPr/>
        </p:nvSpPr>
        <p:spPr bwMode="auto">
          <a:xfrm flipH="1">
            <a:off x="6705600" y="3429000"/>
            <a:ext cx="6096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278" name="Line 14"/>
          <p:cNvSpPr>
            <a:spLocks noChangeShapeType="1"/>
          </p:cNvSpPr>
          <p:nvPr/>
        </p:nvSpPr>
        <p:spPr bwMode="auto">
          <a:xfrm>
            <a:off x="7315200" y="3429000"/>
            <a:ext cx="7620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279" name="Text Box 15"/>
          <p:cNvSpPr txBox="1">
            <a:spLocks noChangeArrowheads="1"/>
          </p:cNvSpPr>
          <p:nvPr/>
        </p:nvSpPr>
        <p:spPr bwMode="auto">
          <a:xfrm>
            <a:off x="7315200" y="3657600"/>
            <a:ext cx="1841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4280" name="Text Box 16"/>
          <p:cNvSpPr txBox="1">
            <a:spLocks noChangeArrowheads="1"/>
          </p:cNvSpPr>
          <p:nvPr/>
        </p:nvSpPr>
        <p:spPr bwMode="auto">
          <a:xfrm>
            <a:off x="7239000" y="3489325"/>
            <a:ext cx="528638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O</a:t>
            </a:r>
            <a:r>
              <a:rPr lang="en-US" sz="2000" baseline="-25000"/>
              <a:t>w</a:t>
            </a:r>
          </a:p>
        </p:txBody>
      </p:sp>
      <p:sp>
        <p:nvSpPr>
          <p:cNvPr id="54281" name="Text Box 17"/>
          <p:cNvSpPr txBox="1">
            <a:spLocks noChangeArrowheads="1"/>
          </p:cNvSpPr>
          <p:nvPr/>
        </p:nvSpPr>
        <p:spPr bwMode="auto">
          <a:xfrm>
            <a:off x="6553200" y="3962400"/>
            <a:ext cx="3746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i</a:t>
            </a:r>
            <a:r>
              <a:rPr lang="en-US" sz="2000" baseline="-25000"/>
              <a:t>w</a:t>
            </a:r>
          </a:p>
        </p:txBody>
      </p:sp>
      <p:sp>
        <p:nvSpPr>
          <p:cNvPr id="54282" name="Text Box 18"/>
          <p:cNvSpPr txBox="1">
            <a:spLocks noChangeArrowheads="1"/>
          </p:cNvSpPr>
          <p:nvPr/>
        </p:nvSpPr>
        <p:spPr bwMode="auto">
          <a:xfrm>
            <a:off x="7620000" y="3048000"/>
            <a:ext cx="439738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k</a:t>
            </a:r>
            <a:r>
              <a:rPr lang="en-US" sz="2000" baseline="-25000"/>
              <a:t>w</a:t>
            </a:r>
          </a:p>
        </p:txBody>
      </p:sp>
      <p:sp>
        <p:nvSpPr>
          <p:cNvPr id="54283" name="Text Box 19"/>
          <p:cNvSpPr txBox="1">
            <a:spLocks noChangeArrowheads="1"/>
          </p:cNvSpPr>
          <p:nvPr/>
        </p:nvSpPr>
        <p:spPr bwMode="auto">
          <a:xfrm>
            <a:off x="7391400" y="2133600"/>
            <a:ext cx="3746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j</a:t>
            </a:r>
            <a:r>
              <a:rPr lang="en-US" sz="2000" baseline="-25000"/>
              <a:t>w</a:t>
            </a:r>
          </a:p>
        </p:txBody>
      </p:sp>
      <p:cxnSp>
        <p:nvCxnSpPr>
          <p:cNvPr id="17" name="Straight Arrow Connector 16"/>
          <p:cNvCxnSpPr>
            <a:endCxn id="54276" idx="0"/>
          </p:cNvCxnSpPr>
          <p:nvPr/>
        </p:nvCxnSpPr>
        <p:spPr>
          <a:xfrm flipV="1">
            <a:off x="3581400" y="3425825"/>
            <a:ext cx="3733800" cy="2317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85" name="TextBox 17"/>
          <p:cNvSpPr txBox="1">
            <a:spLocks noChangeArrowheads="1"/>
          </p:cNvSpPr>
          <p:nvPr/>
        </p:nvSpPr>
        <p:spPr bwMode="auto">
          <a:xfrm>
            <a:off x="5943600" y="2971800"/>
            <a:ext cx="3206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chemeClr val="tx2"/>
                </a:solidFill>
              </a:rPr>
              <a:t>t</a:t>
            </a:r>
          </a:p>
        </p:txBody>
      </p:sp>
      <p:sp>
        <p:nvSpPr>
          <p:cNvPr id="22" name="Curved Left Arrow 21"/>
          <p:cNvSpPr/>
          <p:nvPr/>
        </p:nvSpPr>
        <p:spPr>
          <a:xfrm rot="19926854">
            <a:off x="8043863" y="1749425"/>
            <a:ext cx="739775" cy="172402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4287" name="TextBox 22"/>
          <p:cNvSpPr txBox="1">
            <a:spLocks noChangeArrowheads="1"/>
          </p:cNvSpPr>
          <p:nvPr/>
        </p:nvSpPr>
        <p:spPr bwMode="auto">
          <a:xfrm>
            <a:off x="7772400" y="1219200"/>
            <a:ext cx="4810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chemeClr val="tx2"/>
                </a:solidFill>
              </a:rPr>
              <a:t>R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Allow camera translation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304800" y="3810000"/>
          <a:ext cx="277812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6" name="Equation" r:id="rId3" imgW="888840" imgH="215640" progId="Equation.3">
                  <p:embed/>
                </p:oleObj>
              </mc:Choice>
              <mc:Fallback>
                <p:oleObj name="Equation" r:id="rId3" imgW="88884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810000"/>
                        <a:ext cx="2778125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7"/>
          <p:cNvGraphicFramePr>
            <a:graphicFrameLocks noChangeAspect="1"/>
          </p:cNvGraphicFramePr>
          <p:nvPr/>
        </p:nvGraphicFramePr>
        <p:xfrm>
          <a:off x="3930650" y="3111500"/>
          <a:ext cx="5084763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7" name="Equation" r:id="rId5" imgW="2387520" imgH="927000" progId="Equation.3">
                  <p:embed/>
                </p:oleObj>
              </mc:Choice>
              <mc:Fallback>
                <p:oleObj name="Equation" r:id="rId5" imgW="2387520" imgH="927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0650" y="3111500"/>
                        <a:ext cx="5084763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1509713" y="1676400"/>
            <a:ext cx="3076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Intrinsic Assumptions</a:t>
            </a:r>
          </a:p>
        </p:txBody>
      </p:sp>
      <p:sp>
        <p:nvSpPr>
          <p:cNvPr id="9222" name="TextBox 7"/>
          <p:cNvSpPr txBox="1">
            <a:spLocks noChangeArrowheads="1"/>
          </p:cNvSpPr>
          <p:nvPr/>
        </p:nvSpPr>
        <p:spPr bwMode="auto">
          <a:xfrm>
            <a:off x="4562475" y="1676400"/>
            <a:ext cx="3179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Extrinsic Assumptions</a:t>
            </a:r>
          </a:p>
          <a:p>
            <a:pPr>
              <a:buFont typeface="Arial" charset="0"/>
              <a:buChar char="•"/>
            </a:pPr>
            <a:r>
              <a:rPr lang="en-US" sz="2000"/>
              <a:t> No rotation</a:t>
            </a:r>
          </a:p>
          <a:p>
            <a:endParaRPr lang="en-US" sz="2000"/>
          </a:p>
        </p:txBody>
      </p:sp>
      <p:sp>
        <p:nvSpPr>
          <p:cNvPr id="9" name="Right Arrow 8"/>
          <p:cNvSpPr/>
          <p:nvPr/>
        </p:nvSpPr>
        <p:spPr>
          <a:xfrm>
            <a:off x="3276600" y="3962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/>
              <a:t>3D Rotation of Points</a:t>
            </a:r>
          </a:p>
        </p:txBody>
      </p:sp>
      <p:sp>
        <p:nvSpPr>
          <p:cNvPr id="393219" name="Text Box 3"/>
          <p:cNvSpPr txBox="1">
            <a:spLocks noChangeArrowheads="1"/>
          </p:cNvSpPr>
          <p:nvPr/>
        </p:nvSpPr>
        <p:spPr bwMode="auto">
          <a:xfrm>
            <a:off x="533400" y="1443038"/>
            <a:ext cx="80121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/>
              <a:t>Rotation around the coordinate axes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sz="2400">
                <a:solidFill>
                  <a:srgbClr val="CC3300"/>
                </a:solidFill>
              </a:rPr>
              <a:t>counter-clockwise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</p:txBody>
      </p:sp>
      <p:graphicFrame>
        <p:nvGraphicFramePr>
          <p:cNvPr id="393220" name="Object 4"/>
          <p:cNvGraphicFramePr>
            <a:graphicFrameLocks noChangeAspect="1"/>
          </p:cNvGraphicFramePr>
          <p:nvPr/>
        </p:nvGraphicFramePr>
        <p:xfrm>
          <a:off x="4038600" y="2276475"/>
          <a:ext cx="3470275" cy="404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3" name="Equation" r:id="rId3" imgW="1828800" imgH="2133360" progId="Equation.3">
                  <p:embed/>
                </p:oleObj>
              </mc:Choice>
              <mc:Fallback>
                <p:oleObj name="Equation" r:id="rId3" imgW="1828800" imgH="21333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276475"/>
                        <a:ext cx="3470275" cy="4048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898525" y="2743200"/>
            <a:ext cx="2241550" cy="2286000"/>
            <a:chOff x="566" y="1680"/>
            <a:chExt cx="1412" cy="1440"/>
          </a:xfrm>
        </p:grpSpPr>
        <p:sp>
          <p:nvSpPr>
            <p:cNvPr id="10250" name="Line 6"/>
            <p:cNvSpPr>
              <a:spLocks noChangeShapeType="1"/>
            </p:cNvSpPr>
            <p:nvPr/>
          </p:nvSpPr>
          <p:spPr bwMode="auto">
            <a:xfrm flipV="1">
              <a:off x="730" y="1680"/>
              <a:ext cx="0" cy="144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1" name="Line 7"/>
            <p:cNvSpPr>
              <a:spLocks noChangeShapeType="1"/>
            </p:cNvSpPr>
            <p:nvPr/>
          </p:nvSpPr>
          <p:spPr bwMode="auto">
            <a:xfrm>
              <a:off x="586" y="2976"/>
              <a:ext cx="1392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2" name="Line 8"/>
            <p:cNvSpPr>
              <a:spLocks noChangeShapeType="1"/>
            </p:cNvSpPr>
            <p:nvPr/>
          </p:nvSpPr>
          <p:spPr bwMode="auto">
            <a:xfrm flipV="1">
              <a:off x="730" y="2304"/>
              <a:ext cx="71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3227" name="Text Box 11"/>
            <p:cNvSpPr txBox="1">
              <a:spLocks noChangeArrowheads="1"/>
            </p:cNvSpPr>
            <p:nvPr/>
          </p:nvSpPr>
          <p:spPr bwMode="auto">
            <a:xfrm>
              <a:off x="1680" y="2637"/>
              <a:ext cx="19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p</a:t>
              </a:r>
            </a:p>
          </p:txBody>
        </p:sp>
        <p:sp>
          <p:nvSpPr>
            <p:cNvPr id="393231" name="Text Box 15"/>
            <p:cNvSpPr txBox="1">
              <a:spLocks noChangeArrowheads="1"/>
            </p:cNvSpPr>
            <p:nvPr/>
          </p:nvSpPr>
          <p:spPr bwMode="auto">
            <a:xfrm>
              <a:off x="1056" y="2016"/>
              <a:ext cx="25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p</a:t>
              </a:r>
              <a:r>
                <a:rPr lang="en-US" sz="2000"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’</a:t>
              </a:r>
            </a:p>
          </p:txBody>
        </p:sp>
        <p:sp>
          <p:nvSpPr>
            <p:cNvPr id="10255" name="Line 16"/>
            <p:cNvSpPr>
              <a:spLocks noChangeShapeType="1"/>
            </p:cNvSpPr>
            <p:nvPr/>
          </p:nvSpPr>
          <p:spPr bwMode="auto">
            <a:xfrm flipV="1">
              <a:off x="720" y="2832"/>
              <a:ext cx="91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6" name="Line 17"/>
            <p:cNvSpPr>
              <a:spLocks noChangeShapeType="1"/>
            </p:cNvSpPr>
            <p:nvPr/>
          </p:nvSpPr>
          <p:spPr bwMode="auto">
            <a:xfrm>
              <a:off x="1632" y="283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3234" name="Text Box 18"/>
            <p:cNvSpPr txBox="1">
              <a:spLocks noChangeArrowheads="1"/>
            </p:cNvSpPr>
            <p:nvPr/>
          </p:nvSpPr>
          <p:spPr bwMode="auto">
            <a:xfrm>
              <a:off x="1574" y="2333"/>
              <a:ext cx="19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  <a:sym typeface="Symbol" pitchFamily="18" charset="2"/>
                </a:rPr>
                <a:t>g</a:t>
              </a:r>
              <a:endPara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sym typeface="Symbol" pitchFamily="18" charset="2"/>
              </a:endParaRPr>
            </a:p>
          </p:txBody>
        </p:sp>
        <p:sp>
          <p:nvSpPr>
            <p:cNvPr id="393236" name="Text Box 20"/>
            <p:cNvSpPr txBox="1">
              <a:spLocks noChangeArrowheads="1"/>
            </p:cNvSpPr>
            <p:nvPr/>
          </p:nvSpPr>
          <p:spPr bwMode="auto">
            <a:xfrm>
              <a:off x="566" y="2669"/>
              <a:ext cx="2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y</a:t>
              </a:r>
            </a:p>
          </p:txBody>
        </p:sp>
        <p:sp>
          <p:nvSpPr>
            <p:cNvPr id="10259" name="Arc 22"/>
            <p:cNvSpPr>
              <a:spLocks/>
            </p:cNvSpPr>
            <p:nvPr/>
          </p:nvSpPr>
          <p:spPr bwMode="auto">
            <a:xfrm>
              <a:off x="1440" y="2304"/>
              <a:ext cx="192" cy="5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6" name="AutoShape 24"/>
          <p:cNvSpPr>
            <a:spLocks noChangeArrowheads="1"/>
          </p:cNvSpPr>
          <p:nvPr/>
        </p:nvSpPr>
        <p:spPr bwMode="auto">
          <a:xfrm rot="3319573" flipH="1">
            <a:off x="2590800" y="3276600"/>
            <a:ext cx="838200" cy="533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7" name="Line 25"/>
          <p:cNvSpPr>
            <a:spLocks noChangeShapeType="1"/>
          </p:cNvSpPr>
          <p:nvPr/>
        </p:nvSpPr>
        <p:spPr bwMode="auto">
          <a:xfrm flipH="1">
            <a:off x="330200" y="4800600"/>
            <a:ext cx="838200" cy="12192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3242" name="Text Box 26"/>
          <p:cNvSpPr txBox="1">
            <a:spLocks noChangeArrowheads="1"/>
          </p:cNvSpPr>
          <p:nvPr/>
        </p:nvSpPr>
        <p:spPr bwMode="auto">
          <a:xfrm>
            <a:off x="441325" y="5608638"/>
            <a:ext cx="347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z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615238" y="0"/>
            <a:ext cx="1528762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/>
              <a:t>Slide Credit: </a:t>
            </a:r>
            <a:r>
              <a:rPr lang="en-US" sz="1050" dirty="0" err="1"/>
              <a:t>Saverese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images</a:t>
            </a:r>
          </a:p>
        </p:txBody>
      </p:sp>
      <p:pic>
        <p:nvPicPr>
          <p:cNvPr id="112644" name="Picture 4" descr="http://www.sciencedump.com/sites/default/files/styles/article_width/public/field/gallery/quicroire03.jpg?itok=pTxGJZ8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7693889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099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Allow camera rotation</a:t>
            </a:r>
          </a:p>
        </p:txBody>
      </p:sp>
      <p:graphicFrame>
        <p:nvGraphicFramePr>
          <p:cNvPr id="11266" name="Object 4"/>
          <p:cNvGraphicFramePr>
            <a:graphicFrameLocks noChangeAspect="1"/>
          </p:cNvGraphicFramePr>
          <p:nvPr/>
        </p:nvGraphicFramePr>
        <p:xfrm>
          <a:off x="3124200" y="2133600"/>
          <a:ext cx="293687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24" name="Equation" r:id="rId3" imgW="939600" imgH="215640" progId="Equation.3">
                  <p:embed/>
                </p:oleObj>
              </mc:Choice>
              <mc:Fallback>
                <p:oleObj name="Equation" r:id="rId3" imgW="93960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133600"/>
                        <a:ext cx="2936875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1747838" y="3568700"/>
          <a:ext cx="5518150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25" name="Equation" r:id="rId5" imgW="2590560" imgH="927000" progId="Equation.3">
                  <p:embed/>
                </p:oleObj>
              </mc:Choice>
              <mc:Fallback>
                <p:oleObj name="Equation" r:id="rId5" imgW="2590560" imgH="927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838" y="3568700"/>
                        <a:ext cx="5518150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Arrow 8"/>
          <p:cNvSpPr/>
          <p:nvPr/>
        </p:nvSpPr>
        <p:spPr>
          <a:xfrm rot="5400000">
            <a:off x="4343400" y="29718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Degrees of freedom</a:t>
            </a:r>
          </a:p>
        </p:txBody>
      </p:sp>
      <p:graphicFrame>
        <p:nvGraphicFramePr>
          <p:cNvPr id="12290" name="Object 4"/>
          <p:cNvGraphicFramePr>
            <a:graphicFrameLocks noChangeAspect="1"/>
          </p:cNvGraphicFramePr>
          <p:nvPr/>
        </p:nvGraphicFramePr>
        <p:xfrm>
          <a:off x="3124200" y="2133600"/>
          <a:ext cx="293687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48" name="Equation" r:id="rId4" imgW="939600" imgH="215640" progId="Equation.3">
                  <p:embed/>
                </p:oleObj>
              </mc:Choice>
              <mc:Fallback>
                <p:oleObj name="Equation" r:id="rId4" imgW="93960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133600"/>
                        <a:ext cx="2936875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7"/>
          <p:cNvGraphicFramePr>
            <a:graphicFrameLocks noChangeAspect="1"/>
          </p:cNvGraphicFramePr>
          <p:nvPr/>
        </p:nvGraphicFramePr>
        <p:xfrm>
          <a:off x="1749425" y="3568700"/>
          <a:ext cx="5516563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49" name="Equation" r:id="rId6" imgW="2590560" imgH="927000" progId="Equation.3">
                  <p:embed/>
                </p:oleObj>
              </mc:Choice>
              <mc:Fallback>
                <p:oleObj name="Equation" r:id="rId6" imgW="2590560" imgH="927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425" y="3568700"/>
                        <a:ext cx="5516563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Arrow 8"/>
          <p:cNvSpPr/>
          <p:nvPr/>
        </p:nvSpPr>
        <p:spPr>
          <a:xfrm rot="5400000">
            <a:off x="4343400" y="29718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94" name="TextBox 5"/>
          <p:cNvSpPr txBox="1">
            <a:spLocks noChangeArrowheads="1"/>
          </p:cNvSpPr>
          <p:nvPr/>
        </p:nvSpPr>
        <p:spPr bwMode="auto">
          <a:xfrm>
            <a:off x="3276600" y="34290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12295" name="TextBox 6"/>
          <p:cNvSpPr txBox="1">
            <a:spLocks noChangeArrowheads="1"/>
          </p:cNvSpPr>
          <p:nvPr/>
        </p:nvSpPr>
        <p:spPr bwMode="auto">
          <a:xfrm>
            <a:off x="5257800" y="34290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6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Vanishing Point = Projection from Infinity</a:t>
            </a:r>
          </a:p>
        </p:txBody>
      </p:sp>
      <p:graphicFrame>
        <p:nvGraphicFramePr>
          <p:cNvPr id="635906" name="Object 4"/>
          <p:cNvGraphicFramePr>
            <a:graphicFrameLocks noChangeAspect="1"/>
          </p:cNvGraphicFramePr>
          <p:nvPr/>
        </p:nvGraphicFramePr>
        <p:xfrm>
          <a:off x="685800" y="1143000"/>
          <a:ext cx="8001000" cy="2607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46" name="Equation" r:id="rId3" imgW="2844720" imgH="927000" progId="Equation.3">
                  <p:embed/>
                </p:oleObj>
              </mc:Choice>
              <mc:Fallback>
                <p:oleObj name="Equation" r:id="rId3" imgW="2844720" imgH="927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143000"/>
                        <a:ext cx="8001000" cy="26074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499" name="Object 7"/>
          <p:cNvGraphicFramePr>
            <a:graphicFrameLocks noChangeAspect="1"/>
          </p:cNvGraphicFramePr>
          <p:nvPr/>
        </p:nvGraphicFramePr>
        <p:xfrm>
          <a:off x="1855788" y="4419600"/>
          <a:ext cx="373062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47" name="Equation" r:id="rId5" imgW="1752480" imgH="698400" progId="Equation.3">
                  <p:embed/>
                </p:oleObj>
              </mc:Choice>
              <mc:Fallback>
                <p:oleObj name="Equation" r:id="rId5" imgW="1752480" imgH="698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788" y="4419600"/>
                        <a:ext cx="3730625" cy="148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0" name="Object 7"/>
          <p:cNvGraphicFramePr>
            <a:graphicFrameLocks noChangeAspect="1"/>
          </p:cNvGraphicFramePr>
          <p:nvPr/>
        </p:nvGraphicFramePr>
        <p:xfrm>
          <a:off x="5943600" y="4191000"/>
          <a:ext cx="1649412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48" name="Equation" r:id="rId7" imgW="774360" imgH="431640" progId="Equation.3">
                  <p:embed/>
                </p:oleObj>
              </mc:Choice>
              <mc:Fallback>
                <p:oleObj name="Equation" r:id="rId7" imgW="77436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4191000"/>
                        <a:ext cx="1649412" cy="92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1" name="Object 7"/>
          <p:cNvGraphicFramePr>
            <a:graphicFrameLocks noChangeAspect="1"/>
          </p:cNvGraphicFramePr>
          <p:nvPr/>
        </p:nvGraphicFramePr>
        <p:xfrm>
          <a:off x="5943600" y="5334000"/>
          <a:ext cx="162242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49" name="Equation" r:id="rId9" imgW="761760" imgH="431640" progId="Equation.3">
                  <p:embed/>
                </p:oleObj>
              </mc:Choice>
              <mc:Fallback>
                <p:oleObj name="Equation" r:id="rId9" imgW="761760" imgH="431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5334000"/>
                        <a:ext cx="1622425" cy="92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615238" y="0"/>
            <a:ext cx="1528762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/>
              <a:t>Slide Credit: </a:t>
            </a:r>
            <a:r>
              <a:rPr lang="en-US" sz="1050" dirty="0" err="1"/>
              <a:t>Saverese</a:t>
            </a:r>
            <a:endParaRPr lang="en-US" sz="105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600" dirty="0">
                <a:latin typeface="+mj-lt"/>
                <a:ea typeface="+mj-ea"/>
                <a:cs typeface="+mj-cs"/>
              </a:rPr>
              <a:t>Projection matrix</a:t>
            </a:r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1122363" y="4267200"/>
          <a:ext cx="2976562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8" name="Equation" r:id="rId4" imgW="952200" imgH="215640" progId="Equation.3">
                  <p:embed/>
                </p:oleObj>
              </mc:Choice>
              <mc:Fallback>
                <p:oleObj name="Equation" r:id="rId4" imgW="952200" imgH="215640" progId="Equation.3">
                  <p:embed/>
                  <p:pic>
                    <p:nvPicPr>
                      <p:cNvPr id="409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4267200"/>
                        <a:ext cx="2976562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TextBox 11"/>
          <p:cNvSpPr txBox="1">
            <a:spLocks noChangeArrowheads="1"/>
          </p:cNvSpPr>
          <p:nvPr/>
        </p:nvSpPr>
        <p:spPr bwMode="auto">
          <a:xfrm>
            <a:off x="4419600" y="4191000"/>
            <a:ext cx="339522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x</a:t>
            </a:r>
            <a:r>
              <a:rPr lang="en-US" dirty="0"/>
              <a:t>: Image Coordinates: (u,v,1)</a:t>
            </a:r>
          </a:p>
          <a:p>
            <a:r>
              <a:rPr lang="en-US" b="1" dirty="0"/>
              <a:t>K</a:t>
            </a:r>
            <a:r>
              <a:rPr lang="en-US" dirty="0"/>
              <a:t>: Intrinsic Matrix (3x3)</a:t>
            </a:r>
          </a:p>
          <a:p>
            <a:r>
              <a:rPr lang="en-US" b="1" dirty="0"/>
              <a:t>R</a:t>
            </a:r>
            <a:r>
              <a:rPr lang="en-US" dirty="0"/>
              <a:t>: Rotation (3x3) </a:t>
            </a:r>
          </a:p>
          <a:p>
            <a:r>
              <a:rPr lang="en-US" b="1" dirty="0"/>
              <a:t>t</a:t>
            </a:r>
            <a:r>
              <a:rPr lang="en-US" dirty="0"/>
              <a:t>: Translation (3x1)</a:t>
            </a:r>
          </a:p>
          <a:p>
            <a:r>
              <a:rPr lang="en-US" b="1" dirty="0"/>
              <a:t>X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World Coordinates: (X,Y,Z,1)</a:t>
            </a:r>
          </a:p>
        </p:txBody>
      </p:sp>
      <p:pic>
        <p:nvPicPr>
          <p:cNvPr id="410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1295400"/>
            <a:ext cx="662940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3" name="Line 12"/>
          <p:cNvSpPr>
            <a:spLocks noChangeShapeType="1"/>
          </p:cNvSpPr>
          <p:nvPr/>
        </p:nvSpPr>
        <p:spPr bwMode="auto">
          <a:xfrm flipV="1">
            <a:off x="7696200" y="1219200"/>
            <a:ext cx="0" cy="1216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4" name="Line 13"/>
          <p:cNvSpPr>
            <a:spLocks noChangeShapeType="1"/>
          </p:cNvSpPr>
          <p:nvPr/>
        </p:nvSpPr>
        <p:spPr bwMode="auto">
          <a:xfrm flipH="1">
            <a:off x="7162800" y="2438400"/>
            <a:ext cx="533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5" name="Line 14"/>
          <p:cNvSpPr>
            <a:spLocks noChangeShapeType="1"/>
          </p:cNvSpPr>
          <p:nvPr/>
        </p:nvSpPr>
        <p:spPr bwMode="auto">
          <a:xfrm>
            <a:off x="7696200" y="2438400"/>
            <a:ext cx="68580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6" name="Text Box 15"/>
          <p:cNvSpPr txBox="1">
            <a:spLocks noChangeArrowheads="1"/>
          </p:cNvSpPr>
          <p:nvPr/>
        </p:nvSpPr>
        <p:spPr bwMode="auto">
          <a:xfrm>
            <a:off x="7696200" y="2667000"/>
            <a:ext cx="1841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107" name="Text Box 16"/>
          <p:cNvSpPr txBox="1">
            <a:spLocks noChangeArrowheads="1"/>
          </p:cNvSpPr>
          <p:nvPr/>
        </p:nvSpPr>
        <p:spPr bwMode="auto">
          <a:xfrm>
            <a:off x="7620000" y="2498725"/>
            <a:ext cx="528638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O</a:t>
            </a:r>
            <a:r>
              <a:rPr lang="en-US" sz="2000" baseline="-25000"/>
              <a:t>w</a:t>
            </a:r>
          </a:p>
        </p:txBody>
      </p:sp>
      <p:sp>
        <p:nvSpPr>
          <p:cNvPr id="4108" name="Text Box 17"/>
          <p:cNvSpPr txBox="1">
            <a:spLocks noChangeArrowheads="1"/>
          </p:cNvSpPr>
          <p:nvPr/>
        </p:nvSpPr>
        <p:spPr bwMode="auto">
          <a:xfrm>
            <a:off x="6934200" y="2971800"/>
            <a:ext cx="3746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i</a:t>
            </a:r>
            <a:r>
              <a:rPr lang="en-US" sz="2000" baseline="-25000"/>
              <a:t>w</a:t>
            </a:r>
          </a:p>
        </p:txBody>
      </p:sp>
      <p:sp>
        <p:nvSpPr>
          <p:cNvPr id="4109" name="Text Box 18"/>
          <p:cNvSpPr txBox="1">
            <a:spLocks noChangeArrowheads="1"/>
          </p:cNvSpPr>
          <p:nvPr/>
        </p:nvSpPr>
        <p:spPr bwMode="auto">
          <a:xfrm>
            <a:off x="8001000" y="2057400"/>
            <a:ext cx="439738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k</a:t>
            </a:r>
            <a:r>
              <a:rPr lang="en-US" sz="2000" baseline="-25000"/>
              <a:t>w</a:t>
            </a:r>
          </a:p>
        </p:txBody>
      </p:sp>
      <p:sp>
        <p:nvSpPr>
          <p:cNvPr id="4110" name="Text Box 19"/>
          <p:cNvSpPr txBox="1">
            <a:spLocks noChangeArrowheads="1"/>
          </p:cNvSpPr>
          <p:nvPr/>
        </p:nvSpPr>
        <p:spPr bwMode="auto">
          <a:xfrm>
            <a:off x="7772400" y="1143000"/>
            <a:ext cx="3746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j</a:t>
            </a:r>
            <a:r>
              <a:rPr lang="en-US" sz="2000" baseline="-25000"/>
              <a:t>w</a:t>
            </a:r>
          </a:p>
        </p:txBody>
      </p:sp>
      <p:sp>
        <p:nvSpPr>
          <p:cNvPr id="4111" name="Freeform 22"/>
          <p:cNvSpPr>
            <a:spLocks/>
          </p:cNvSpPr>
          <p:nvPr/>
        </p:nvSpPr>
        <p:spPr bwMode="auto">
          <a:xfrm>
            <a:off x="4267200" y="1358900"/>
            <a:ext cx="3200400" cy="469900"/>
          </a:xfrm>
          <a:custGeom>
            <a:avLst/>
            <a:gdLst>
              <a:gd name="T0" fmla="*/ 0 w 2016"/>
              <a:gd name="T1" fmla="*/ 2147483647 h 296"/>
              <a:gd name="T2" fmla="*/ 2147483647 w 2016"/>
              <a:gd name="T3" fmla="*/ 2147483647 h 296"/>
              <a:gd name="T4" fmla="*/ 2147483647 w 2016"/>
              <a:gd name="T5" fmla="*/ 2147483647 h 296"/>
              <a:gd name="T6" fmla="*/ 2147483647 w 2016"/>
              <a:gd name="T7" fmla="*/ 2147483647 h 296"/>
              <a:gd name="T8" fmla="*/ 0 60000 65536"/>
              <a:gd name="T9" fmla="*/ 0 60000 65536"/>
              <a:gd name="T10" fmla="*/ 0 60000 65536"/>
              <a:gd name="T11" fmla="*/ 0 60000 65536"/>
              <a:gd name="T12" fmla="*/ 0 w 2016"/>
              <a:gd name="T13" fmla="*/ 0 h 296"/>
              <a:gd name="T14" fmla="*/ 2016 w 2016"/>
              <a:gd name="T15" fmla="*/ 296 h 2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16" h="296">
                <a:moveTo>
                  <a:pt x="0" y="296"/>
                </a:moveTo>
                <a:cubicBezTo>
                  <a:pt x="188" y="224"/>
                  <a:pt x="376" y="152"/>
                  <a:pt x="624" y="104"/>
                </a:cubicBezTo>
                <a:cubicBezTo>
                  <a:pt x="872" y="56"/>
                  <a:pt x="1256" y="16"/>
                  <a:pt x="1488" y="8"/>
                </a:cubicBezTo>
                <a:cubicBezTo>
                  <a:pt x="1720" y="0"/>
                  <a:pt x="1868" y="28"/>
                  <a:pt x="2016" y="56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12" name="Text Box 23"/>
          <p:cNvSpPr txBox="1">
            <a:spLocks noChangeArrowheads="1"/>
          </p:cNvSpPr>
          <p:nvPr/>
        </p:nvSpPr>
        <p:spPr bwMode="auto">
          <a:xfrm>
            <a:off x="5181600" y="990600"/>
            <a:ext cx="49688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R,T</a:t>
            </a:r>
          </a:p>
        </p:txBody>
      </p:sp>
    </p:spTree>
    <p:extLst>
      <p:ext uri="{BB962C8B-B14F-4D97-AF65-F5344CB8AC3E}">
        <p14:creationId xmlns:p14="http://schemas.microsoft.com/office/powerpoint/2010/main" val="169543407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Orthographic Projection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Special case of perspective projection</a:t>
            </a:r>
          </a:p>
          <a:p>
            <a:pPr lvl="1" eaLnBrk="1" hangingPunct="1"/>
            <a:r>
              <a:rPr lang="en-US" sz="2400" dirty="0"/>
              <a:t>Distance from the COP to the image plane is infinite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r>
              <a:rPr lang="en-US" sz="2400" dirty="0"/>
              <a:t>Also called “parallel projection”</a:t>
            </a:r>
          </a:p>
          <a:p>
            <a:pPr lvl="1" eaLnBrk="1" hangingPunct="1"/>
            <a:r>
              <a:rPr lang="en-US" sz="2400" dirty="0"/>
              <a:t>What’s the projection matrix?</a:t>
            </a:r>
          </a:p>
        </p:txBody>
      </p:sp>
      <p:sp>
        <p:nvSpPr>
          <p:cNvPr id="13317" name="Freeform 8"/>
          <p:cNvSpPr>
            <a:spLocks/>
          </p:cNvSpPr>
          <p:nvPr/>
        </p:nvSpPr>
        <p:spPr bwMode="auto">
          <a:xfrm>
            <a:off x="2735263" y="2606675"/>
            <a:ext cx="1638300" cy="1177925"/>
          </a:xfrm>
          <a:custGeom>
            <a:avLst/>
            <a:gdLst>
              <a:gd name="T0" fmla="*/ 0 w 1032"/>
              <a:gd name="T1" fmla="*/ 2147483647 h 742"/>
              <a:gd name="T2" fmla="*/ 2147483647 w 1032"/>
              <a:gd name="T3" fmla="*/ 0 h 742"/>
              <a:gd name="T4" fmla="*/ 2147483647 w 1032"/>
              <a:gd name="T5" fmla="*/ 2147483647 h 742"/>
              <a:gd name="T6" fmla="*/ 0 w 1032"/>
              <a:gd name="T7" fmla="*/ 2147483647 h 742"/>
              <a:gd name="T8" fmla="*/ 0 60000 65536"/>
              <a:gd name="T9" fmla="*/ 0 60000 65536"/>
              <a:gd name="T10" fmla="*/ 0 60000 65536"/>
              <a:gd name="T11" fmla="*/ 0 60000 65536"/>
              <a:gd name="T12" fmla="*/ 0 w 1032"/>
              <a:gd name="T13" fmla="*/ 0 h 742"/>
              <a:gd name="T14" fmla="*/ 1032 w 1032"/>
              <a:gd name="T15" fmla="*/ 742 h 7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32" h="742">
                <a:moveTo>
                  <a:pt x="0" y="319"/>
                </a:moveTo>
                <a:lnTo>
                  <a:pt x="1032" y="0"/>
                </a:lnTo>
                <a:lnTo>
                  <a:pt x="401" y="742"/>
                </a:lnTo>
                <a:lnTo>
                  <a:pt x="0" y="319"/>
                </a:lnTo>
                <a:close/>
              </a:path>
            </a:pathLst>
          </a:custGeom>
          <a:noFill/>
          <a:ln w="349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18" name="Freeform 9"/>
          <p:cNvSpPr>
            <a:spLocks/>
          </p:cNvSpPr>
          <p:nvPr/>
        </p:nvSpPr>
        <p:spPr bwMode="auto">
          <a:xfrm>
            <a:off x="2711450" y="3054350"/>
            <a:ext cx="71438" cy="93663"/>
          </a:xfrm>
          <a:custGeom>
            <a:avLst/>
            <a:gdLst>
              <a:gd name="T0" fmla="*/ 2147483647 w 45"/>
              <a:gd name="T1" fmla="*/ 2147483647 h 59"/>
              <a:gd name="T2" fmla="*/ 2147483647 w 45"/>
              <a:gd name="T3" fmla="*/ 0 h 59"/>
              <a:gd name="T4" fmla="*/ 2147483647 w 45"/>
              <a:gd name="T5" fmla="*/ 2147483647 h 59"/>
              <a:gd name="T6" fmla="*/ 2147483647 w 45"/>
              <a:gd name="T7" fmla="*/ 2147483647 h 59"/>
              <a:gd name="T8" fmla="*/ 2147483647 w 45"/>
              <a:gd name="T9" fmla="*/ 2147483647 h 59"/>
              <a:gd name="T10" fmla="*/ 2147483647 w 45"/>
              <a:gd name="T11" fmla="*/ 2147483647 h 59"/>
              <a:gd name="T12" fmla="*/ 2147483647 w 45"/>
              <a:gd name="T13" fmla="*/ 2147483647 h 59"/>
              <a:gd name="T14" fmla="*/ 2147483647 w 45"/>
              <a:gd name="T15" fmla="*/ 2147483647 h 59"/>
              <a:gd name="T16" fmla="*/ 0 w 45"/>
              <a:gd name="T17" fmla="*/ 2147483647 h 59"/>
              <a:gd name="T18" fmla="*/ 0 w 45"/>
              <a:gd name="T19" fmla="*/ 2147483647 h 59"/>
              <a:gd name="T20" fmla="*/ 0 w 45"/>
              <a:gd name="T21" fmla="*/ 2147483647 h 59"/>
              <a:gd name="T22" fmla="*/ 2147483647 w 45"/>
              <a:gd name="T23" fmla="*/ 2147483647 h 59"/>
              <a:gd name="T24" fmla="*/ 2147483647 w 45"/>
              <a:gd name="T25" fmla="*/ 2147483647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5"/>
              <a:gd name="T40" fmla="*/ 0 h 59"/>
              <a:gd name="T41" fmla="*/ 45 w 45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5" h="59">
                <a:moveTo>
                  <a:pt x="22" y="7"/>
                </a:moveTo>
                <a:lnTo>
                  <a:pt x="37" y="0"/>
                </a:lnTo>
                <a:lnTo>
                  <a:pt x="45" y="7"/>
                </a:lnTo>
                <a:lnTo>
                  <a:pt x="45" y="22"/>
                </a:lnTo>
                <a:lnTo>
                  <a:pt x="45" y="37"/>
                </a:lnTo>
                <a:lnTo>
                  <a:pt x="37" y="52"/>
                </a:lnTo>
                <a:lnTo>
                  <a:pt x="22" y="59"/>
                </a:lnTo>
                <a:lnTo>
                  <a:pt x="7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7" y="7"/>
                </a:lnTo>
                <a:lnTo>
                  <a:pt x="22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19" name="Freeform 10"/>
          <p:cNvSpPr>
            <a:spLocks/>
          </p:cNvSpPr>
          <p:nvPr/>
        </p:nvSpPr>
        <p:spPr bwMode="auto">
          <a:xfrm>
            <a:off x="4325938" y="2547938"/>
            <a:ext cx="71437" cy="93662"/>
          </a:xfrm>
          <a:custGeom>
            <a:avLst/>
            <a:gdLst>
              <a:gd name="T0" fmla="*/ 2147483647 w 45"/>
              <a:gd name="T1" fmla="*/ 2147483647 h 59"/>
              <a:gd name="T2" fmla="*/ 2147483647 w 45"/>
              <a:gd name="T3" fmla="*/ 0 h 59"/>
              <a:gd name="T4" fmla="*/ 2147483647 w 45"/>
              <a:gd name="T5" fmla="*/ 2147483647 h 59"/>
              <a:gd name="T6" fmla="*/ 2147483647 w 45"/>
              <a:gd name="T7" fmla="*/ 2147483647 h 59"/>
              <a:gd name="T8" fmla="*/ 2147483647 w 45"/>
              <a:gd name="T9" fmla="*/ 2147483647 h 59"/>
              <a:gd name="T10" fmla="*/ 2147483647 w 45"/>
              <a:gd name="T11" fmla="*/ 2147483647 h 59"/>
              <a:gd name="T12" fmla="*/ 2147483647 w 45"/>
              <a:gd name="T13" fmla="*/ 2147483647 h 59"/>
              <a:gd name="T14" fmla="*/ 2147483647 w 45"/>
              <a:gd name="T15" fmla="*/ 2147483647 h 59"/>
              <a:gd name="T16" fmla="*/ 0 w 45"/>
              <a:gd name="T17" fmla="*/ 2147483647 h 59"/>
              <a:gd name="T18" fmla="*/ 0 w 45"/>
              <a:gd name="T19" fmla="*/ 2147483647 h 59"/>
              <a:gd name="T20" fmla="*/ 0 w 45"/>
              <a:gd name="T21" fmla="*/ 2147483647 h 59"/>
              <a:gd name="T22" fmla="*/ 2147483647 w 45"/>
              <a:gd name="T23" fmla="*/ 2147483647 h 59"/>
              <a:gd name="T24" fmla="*/ 2147483647 w 45"/>
              <a:gd name="T25" fmla="*/ 2147483647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5"/>
              <a:gd name="T40" fmla="*/ 0 h 59"/>
              <a:gd name="T41" fmla="*/ 45 w 45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5" h="59">
                <a:moveTo>
                  <a:pt x="23" y="7"/>
                </a:moveTo>
                <a:lnTo>
                  <a:pt x="37" y="0"/>
                </a:lnTo>
                <a:lnTo>
                  <a:pt x="45" y="7"/>
                </a:lnTo>
                <a:lnTo>
                  <a:pt x="45" y="22"/>
                </a:lnTo>
                <a:lnTo>
                  <a:pt x="45" y="37"/>
                </a:lnTo>
                <a:lnTo>
                  <a:pt x="37" y="52"/>
                </a:lnTo>
                <a:lnTo>
                  <a:pt x="23" y="59"/>
                </a:lnTo>
                <a:lnTo>
                  <a:pt x="8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8" y="7"/>
                </a:lnTo>
                <a:lnTo>
                  <a:pt x="23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0" name="Freeform 11"/>
          <p:cNvSpPr>
            <a:spLocks/>
          </p:cNvSpPr>
          <p:nvPr/>
        </p:nvSpPr>
        <p:spPr bwMode="auto">
          <a:xfrm>
            <a:off x="3336925" y="3736975"/>
            <a:ext cx="69850" cy="93663"/>
          </a:xfrm>
          <a:custGeom>
            <a:avLst/>
            <a:gdLst>
              <a:gd name="T0" fmla="*/ 2147483647 w 44"/>
              <a:gd name="T1" fmla="*/ 2147483647 h 59"/>
              <a:gd name="T2" fmla="*/ 2147483647 w 44"/>
              <a:gd name="T3" fmla="*/ 0 h 59"/>
              <a:gd name="T4" fmla="*/ 2147483647 w 44"/>
              <a:gd name="T5" fmla="*/ 2147483647 h 59"/>
              <a:gd name="T6" fmla="*/ 2147483647 w 44"/>
              <a:gd name="T7" fmla="*/ 2147483647 h 59"/>
              <a:gd name="T8" fmla="*/ 2147483647 w 44"/>
              <a:gd name="T9" fmla="*/ 2147483647 h 59"/>
              <a:gd name="T10" fmla="*/ 2147483647 w 44"/>
              <a:gd name="T11" fmla="*/ 2147483647 h 59"/>
              <a:gd name="T12" fmla="*/ 2147483647 w 44"/>
              <a:gd name="T13" fmla="*/ 2147483647 h 59"/>
              <a:gd name="T14" fmla="*/ 2147483647 w 44"/>
              <a:gd name="T15" fmla="*/ 2147483647 h 59"/>
              <a:gd name="T16" fmla="*/ 0 w 44"/>
              <a:gd name="T17" fmla="*/ 2147483647 h 59"/>
              <a:gd name="T18" fmla="*/ 0 w 44"/>
              <a:gd name="T19" fmla="*/ 2147483647 h 59"/>
              <a:gd name="T20" fmla="*/ 0 w 44"/>
              <a:gd name="T21" fmla="*/ 2147483647 h 59"/>
              <a:gd name="T22" fmla="*/ 2147483647 w 44"/>
              <a:gd name="T23" fmla="*/ 2147483647 h 59"/>
              <a:gd name="T24" fmla="*/ 2147483647 w 44"/>
              <a:gd name="T25" fmla="*/ 2147483647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4"/>
              <a:gd name="T40" fmla="*/ 0 h 59"/>
              <a:gd name="T41" fmla="*/ 44 w 44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4" h="59">
                <a:moveTo>
                  <a:pt x="22" y="7"/>
                </a:moveTo>
                <a:lnTo>
                  <a:pt x="37" y="0"/>
                </a:lnTo>
                <a:lnTo>
                  <a:pt x="44" y="7"/>
                </a:lnTo>
                <a:lnTo>
                  <a:pt x="44" y="22"/>
                </a:lnTo>
                <a:lnTo>
                  <a:pt x="44" y="37"/>
                </a:lnTo>
                <a:lnTo>
                  <a:pt x="37" y="52"/>
                </a:lnTo>
                <a:lnTo>
                  <a:pt x="22" y="59"/>
                </a:lnTo>
                <a:lnTo>
                  <a:pt x="7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7" y="7"/>
                </a:lnTo>
                <a:lnTo>
                  <a:pt x="22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1" name="Freeform 12"/>
          <p:cNvSpPr>
            <a:spLocks/>
          </p:cNvSpPr>
          <p:nvPr/>
        </p:nvSpPr>
        <p:spPr bwMode="auto">
          <a:xfrm>
            <a:off x="2254250" y="1868488"/>
            <a:ext cx="2662238" cy="2574925"/>
          </a:xfrm>
          <a:custGeom>
            <a:avLst/>
            <a:gdLst>
              <a:gd name="T0" fmla="*/ 0 w 1842"/>
              <a:gd name="T1" fmla="*/ 2147483647 h 1847"/>
              <a:gd name="T2" fmla="*/ 2147483647 w 1842"/>
              <a:gd name="T3" fmla="*/ 0 h 1847"/>
              <a:gd name="T4" fmla="*/ 2147483647 w 1842"/>
              <a:gd name="T5" fmla="*/ 2147483647 h 1847"/>
              <a:gd name="T6" fmla="*/ 0 w 1842"/>
              <a:gd name="T7" fmla="*/ 2147483647 h 1847"/>
              <a:gd name="T8" fmla="*/ 0 w 1842"/>
              <a:gd name="T9" fmla="*/ 2147483647 h 18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42"/>
              <a:gd name="T16" fmla="*/ 0 h 1847"/>
              <a:gd name="T17" fmla="*/ 1842 w 1842"/>
              <a:gd name="T18" fmla="*/ 1847 h 18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42" h="1847">
                <a:moveTo>
                  <a:pt x="0" y="660"/>
                </a:moveTo>
                <a:lnTo>
                  <a:pt x="1842" y="0"/>
                </a:lnTo>
                <a:lnTo>
                  <a:pt x="1842" y="1186"/>
                </a:lnTo>
                <a:lnTo>
                  <a:pt x="0" y="1847"/>
                </a:lnTo>
                <a:lnTo>
                  <a:pt x="0" y="660"/>
                </a:lnTo>
                <a:close/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2" name="Rectangle 13"/>
          <p:cNvSpPr>
            <a:spLocks noChangeArrowheads="1"/>
          </p:cNvSpPr>
          <p:nvPr/>
        </p:nvSpPr>
        <p:spPr bwMode="auto">
          <a:xfrm>
            <a:off x="4208463" y="2185988"/>
            <a:ext cx="601662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  <a:latin typeface="Helvetica" pitchFamily="34" charset="0"/>
              </a:rPr>
              <a:t>Image</a:t>
            </a:r>
            <a:endParaRPr lang="en-US" sz="2000" b="1">
              <a:latin typeface="Times New Roman" pitchFamily="18" charset="0"/>
            </a:endParaRPr>
          </a:p>
        </p:txBody>
      </p:sp>
      <p:sp>
        <p:nvSpPr>
          <p:cNvPr id="13323" name="Rectangle 14"/>
          <p:cNvSpPr>
            <a:spLocks noChangeArrowheads="1"/>
          </p:cNvSpPr>
          <p:nvPr/>
        </p:nvSpPr>
        <p:spPr bwMode="auto">
          <a:xfrm>
            <a:off x="6424613" y="2205038"/>
            <a:ext cx="563562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  <a:latin typeface="Helvetica" pitchFamily="34" charset="0"/>
              </a:rPr>
              <a:t>World</a:t>
            </a:r>
            <a:endParaRPr lang="en-US" sz="2000" b="1">
              <a:latin typeface="Times New Roman" pitchFamily="18" charset="0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5562600" y="2527300"/>
            <a:ext cx="1685925" cy="1284288"/>
            <a:chOff x="3978" y="2483"/>
            <a:chExt cx="1062" cy="809"/>
          </a:xfrm>
        </p:grpSpPr>
        <p:sp>
          <p:nvSpPr>
            <p:cNvPr id="13329" name="Freeform 16"/>
            <p:cNvSpPr>
              <a:spLocks/>
            </p:cNvSpPr>
            <p:nvPr/>
          </p:nvSpPr>
          <p:spPr bwMode="auto">
            <a:xfrm>
              <a:off x="3978" y="2802"/>
              <a:ext cx="44" cy="59"/>
            </a:xfrm>
            <a:custGeom>
              <a:avLst/>
              <a:gdLst>
                <a:gd name="T0" fmla="*/ 22 w 44"/>
                <a:gd name="T1" fmla="*/ 7 h 59"/>
                <a:gd name="T2" fmla="*/ 37 w 44"/>
                <a:gd name="T3" fmla="*/ 0 h 59"/>
                <a:gd name="T4" fmla="*/ 44 w 44"/>
                <a:gd name="T5" fmla="*/ 7 h 59"/>
                <a:gd name="T6" fmla="*/ 44 w 44"/>
                <a:gd name="T7" fmla="*/ 22 h 59"/>
                <a:gd name="T8" fmla="*/ 44 w 44"/>
                <a:gd name="T9" fmla="*/ 37 h 59"/>
                <a:gd name="T10" fmla="*/ 37 w 44"/>
                <a:gd name="T11" fmla="*/ 52 h 59"/>
                <a:gd name="T12" fmla="*/ 22 w 44"/>
                <a:gd name="T13" fmla="*/ 59 h 59"/>
                <a:gd name="T14" fmla="*/ 7 w 44"/>
                <a:gd name="T15" fmla="*/ 59 h 59"/>
                <a:gd name="T16" fmla="*/ 0 w 44"/>
                <a:gd name="T17" fmla="*/ 52 h 59"/>
                <a:gd name="T18" fmla="*/ 0 w 44"/>
                <a:gd name="T19" fmla="*/ 37 h 59"/>
                <a:gd name="T20" fmla="*/ 0 w 44"/>
                <a:gd name="T21" fmla="*/ 22 h 59"/>
                <a:gd name="T22" fmla="*/ 7 w 44"/>
                <a:gd name="T23" fmla="*/ 7 h 59"/>
                <a:gd name="T24" fmla="*/ 22 w 44"/>
                <a:gd name="T25" fmla="*/ 7 h 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"/>
                <a:gd name="T40" fmla="*/ 0 h 59"/>
                <a:gd name="T41" fmla="*/ 44 w 44"/>
                <a:gd name="T42" fmla="*/ 59 h 5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" h="59">
                  <a:moveTo>
                    <a:pt x="22" y="7"/>
                  </a:moveTo>
                  <a:lnTo>
                    <a:pt x="37" y="0"/>
                  </a:lnTo>
                  <a:lnTo>
                    <a:pt x="44" y="7"/>
                  </a:lnTo>
                  <a:lnTo>
                    <a:pt x="44" y="22"/>
                  </a:lnTo>
                  <a:lnTo>
                    <a:pt x="44" y="37"/>
                  </a:lnTo>
                  <a:lnTo>
                    <a:pt x="37" y="52"/>
                  </a:lnTo>
                  <a:lnTo>
                    <a:pt x="22" y="59"/>
                  </a:lnTo>
                  <a:lnTo>
                    <a:pt x="7" y="59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7" y="7"/>
                  </a:lnTo>
                  <a:lnTo>
                    <a:pt x="22" y="7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0" name="Freeform 17"/>
            <p:cNvSpPr>
              <a:spLocks/>
            </p:cNvSpPr>
            <p:nvPr/>
          </p:nvSpPr>
          <p:spPr bwMode="auto">
            <a:xfrm>
              <a:off x="4995" y="2483"/>
              <a:ext cx="45" cy="59"/>
            </a:xfrm>
            <a:custGeom>
              <a:avLst/>
              <a:gdLst>
                <a:gd name="T0" fmla="*/ 22 w 45"/>
                <a:gd name="T1" fmla="*/ 8 h 59"/>
                <a:gd name="T2" fmla="*/ 37 w 45"/>
                <a:gd name="T3" fmla="*/ 0 h 59"/>
                <a:gd name="T4" fmla="*/ 45 w 45"/>
                <a:gd name="T5" fmla="*/ 8 h 59"/>
                <a:gd name="T6" fmla="*/ 45 w 45"/>
                <a:gd name="T7" fmla="*/ 22 h 59"/>
                <a:gd name="T8" fmla="*/ 45 w 45"/>
                <a:gd name="T9" fmla="*/ 37 h 59"/>
                <a:gd name="T10" fmla="*/ 37 w 45"/>
                <a:gd name="T11" fmla="*/ 52 h 59"/>
                <a:gd name="T12" fmla="*/ 22 w 45"/>
                <a:gd name="T13" fmla="*/ 59 h 59"/>
                <a:gd name="T14" fmla="*/ 7 w 45"/>
                <a:gd name="T15" fmla="*/ 59 h 59"/>
                <a:gd name="T16" fmla="*/ 0 w 45"/>
                <a:gd name="T17" fmla="*/ 52 h 59"/>
                <a:gd name="T18" fmla="*/ 0 w 45"/>
                <a:gd name="T19" fmla="*/ 37 h 59"/>
                <a:gd name="T20" fmla="*/ 0 w 45"/>
                <a:gd name="T21" fmla="*/ 22 h 59"/>
                <a:gd name="T22" fmla="*/ 7 w 45"/>
                <a:gd name="T23" fmla="*/ 8 h 59"/>
                <a:gd name="T24" fmla="*/ 22 w 45"/>
                <a:gd name="T25" fmla="*/ 8 h 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"/>
                <a:gd name="T40" fmla="*/ 0 h 59"/>
                <a:gd name="T41" fmla="*/ 45 w 45"/>
                <a:gd name="T42" fmla="*/ 59 h 5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" h="59">
                  <a:moveTo>
                    <a:pt x="22" y="8"/>
                  </a:moveTo>
                  <a:lnTo>
                    <a:pt x="37" y="0"/>
                  </a:lnTo>
                  <a:lnTo>
                    <a:pt x="45" y="8"/>
                  </a:lnTo>
                  <a:lnTo>
                    <a:pt x="45" y="22"/>
                  </a:lnTo>
                  <a:lnTo>
                    <a:pt x="45" y="37"/>
                  </a:lnTo>
                  <a:lnTo>
                    <a:pt x="37" y="52"/>
                  </a:lnTo>
                  <a:lnTo>
                    <a:pt x="22" y="59"/>
                  </a:lnTo>
                  <a:lnTo>
                    <a:pt x="7" y="59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7" y="8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1" name="Freeform 18"/>
            <p:cNvSpPr>
              <a:spLocks/>
            </p:cNvSpPr>
            <p:nvPr/>
          </p:nvSpPr>
          <p:spPr bwMode="auto">
            <a:xfrm>
              <a:off x="4371" y="3232"/>
              <a:ext cx="45" cy="60"/>
            </a:xfrm>
            <a:custGeom>
              <a:avLst/>
              <a:gdLst>
                <a:gd name="T0" fmla="*/ 23 w 45"/>
                <a:gd name="T1" fmla="*/ 8 h 60"/>
                <a:gd name="T2" fmla="*/ 37 w 45"/>
                <a:gd name="T3" fmla="*/ 0 h 60"/>
                <a:gd name="T4" fmla="*/ 45 w 45"/>
                <a:gd name="T5" fmla="*/ 8 h 60"/>
                <a:gd name="T6" fmla="*/ 45 w 45"/>
                <a:gd name="T7" fmla="*/ 22 h 60"/>
                <a:gd name="T8" fmla="*/ 45 w 45"/>
                <a:gd name="T9" fmla="*/ 37 h 60"/>
                <a:gd name="T10" fmla="*/ 37 w 45"/>
                <a:gd name="T11" fmla="*/ 52 h 60"/>
                <a:gd name="T12" fmla="*/ 23 w 45"/>
                <a:gd name="T13" fmla="*/ 60 h 60"/>
                <a:gd name="T14" fmla="*/ 8 w 45"/>
                <a:gd name="T15" fmla="*/ 60 h 60"/>
                <a:gd name="T16" fmla="*/ 0 w 45"/>
                <a:gd name="T17" fmla="*/ 52 h 60"/>
                <a:gd name="T18" fmla="*/ 0 w 45"/>
                <a:gd name="T19" fmla="*/ 37 h 60"/>
                <a:gd name="T20" fmla="*/ 0 w 45"/>
                <a:gd name="T21" fmla="*/ 22 h 60"/>
                <a:gd name="T22" fmla="*/ 8 w 45"/>
                <a:gd name="T23" fmla="*/ 8 h 60"/>
                <a:gd name="T24" fmla="*/ 23 w 45"/>
                <a:gd name="T25" fmla="*/ 8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"/>
                <a:gd name="T40" fmla="*/ 0 h 60"/>
                <a:gd name="T41" fmla="*/ 45 w 45"/>
                <a:gd name="T42" fmla="*/ 60 h 6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" h="60">
                  <a:moveTo>
                    <a:pt x="23" y="8"/>
                  </a:moveTo>
                  <a:lnTo>
                    <a:pt x="37" y="0"/>
                  </a:lnTo>
                  <a:lnTo>
                    <a:pt x="45" y="8"/>
                  </a:lnTo>
                  <a:lnTo>
                    <a:pt x="45" y="22"/>
                  </a:lnTo>
                  <a:lnTo>
                    <a:pt x="45" y="37"/>
                  </a:lnTo>
                  <a:lnTo>
                    <a:pt x="37" y="52"/>
                  </a:lnTo>
                  <a:lnTo>
                    <a:pt x="23" y="60"/>
                  </a:lnTo>
                  <a:lnTo>
                    <a:pt x="8" y="60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8" y="8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2" name="Freeform 19"/>
            <p:cNvSpPr>
              <a:spLocks/>
            </p:cNvSpPr>
            <p:nvPr/>
          </p:nvSpPr>
          <p:spPr bwMode="auto">
            <a:xfrm>
              <a:off x="4008" y="2520"/>
              <a:ext cx="1032" cy="742"/>
            </a:xfrm>
            <a:custGeom>
              <a:avLst/>
              <a:gdLst>
                <a:gd name="T0" fmla="*/ 0 w 1032"/>
                <a:gd name="T1" fmla="*/ 319 h 742"/>
                <a:gd name="T2" fmla="*/ 1032 w 1032"/>
                <a:gd name="T3" fmla="*/ 0 h 742"/>
                <a:gd name="T4" fmla="*/ 401 w 1032"/>
                <a:gd name="T5" fmla="*/ 742 h 742"/>
                <a:gd name="T6" fmla="*/ 0 w 1032"/>
                <a:gd name="T7" fmla="*/ 319 h 7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742"/>
                <a:gd name="T14" fmla="*/ 1032 w 1032"/>
                <a:gd name="T15" fmla="*/ 742 h 7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742">
                  <a:moveTo>
                    <a:pt x="0" y="319"/>
                  </a:moveTo>
                  <a:lnTo>
                    <a:pt x="1032" y="0"/>
                  </a:lnTo>
                  <a:lnTo>
                    <a:pt x="401" y="742"/>
                  </a:lnTo>
                  <a:lnTo>
                    <a:pt x="0" y="319"/>
                  </a:lnTo>
                  <a:close/>
                </a:path>
              </a:pathLst>
            </a:cu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25" name="Line 20"/>
          <p:cNvSpPr>
            <a:spLocks noChangeShapeType="1"/>
          </p:cNvSpPr>
          <p:nvPr/>
        </p:nvSpPr>
        <p:spPr bwMode="auto">
          <a:xfrm flipV="1">
            <a:off x="3352800" y="3775075"/>
            <a:ext cx="2871788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6" name="Line 21"/>
          <p:cNvSpPr>
            <a:spLocks noChangeShapeType="1"/>
          </p:cNvSpPr>
          <p:nvPr/>
        </p:nvSpPr>
        <p:spPr bwMode="auto">
          <a:xfrm flipV="1">
            <a:off x="2727325" y="3071813"/>
            <a:ext cx="2871788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7" name="Line 22"/>
          <p:cNvSpPr>
            <a:spLocks noChangeShapeType="1"/>
          </p:cNvSpPr>
          <p:nvPr/>
        </p:nvSpPr>
        <p:spPr bwMode="auto">
          <a:xfrm flipV="1">
            <a:off x="4357688" y="2579688"/>
            <a:ext cx="2871787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8" name="Text Box 23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graphicFrame>
        <p:nvGraphicFramePr>
          <p:cNvPr id="13314" name="Object 7"/>
          <p:cNvGraphicFramePr>
            <a:graphicFrameLocks noChangeAspect="1"/>
          </p:cNvGraphicFramePr>
          <p:nvPr/>
        </p:nvGraphicFramePr>
        <p:xfrm>
          <a:off x="5302250" y="4406900"/>
          <a:ext cx="3379788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60" name="Equation" r:id="rId3" imgW="1587240" imgH="927000" progId="Equation.3">
                  <p:embed/>
                </p:oleObj>
              </mc:Choice>
              <mc:Fallback>
                <p:oleObj name="Equation" r:id="rId3" imgW="1587240" imgH="927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0" y="4406900"/>
                        <a:ext cx="3379788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Scaled Orthographic Projection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Special case of perspective projection</a:t>
            </a:r>
          </a:p>
          <a:p>
            <a:pPr lvl="1" eaLnBrk="1" hangingPunct="1"/>
            <a:r>
              <a:rPr lang="en-US" sz="2400" dirty="0"/>
              <a:t>Object dimensions are small compared to distance to camera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r>
              <a:rPr lang="en-US" sz="2400" dirty="0"/>
              <a:t>Also called “weak perspective”</a:t>
            </a:r>
          </a:p>
          <a:p>
            <a:pPr lvl="1" eaLnBrk="1" hangingPunct="1"/>
            <a:r>
              <a:rPr lang="en-US" sz="2400" dirty="0"/>
              <a:t>What’s the projection matrix?</a:t>
            </a:r>
          </a:p>
        </p:txBody>
      </p:sp>
      <p:sp>
        <p:nvSpPr>
          <p:cNvPr id="13317" name="Freeform 8"/>
          <p:cNvSpPr>
            <a:spLocks/>
          </p:cNvSpPr>
          <p:nvPr/>
        </p:nvSpPr>
        <p:spPr bwMode="auto">
          <a:xfrm>
            <a:off x="2735263" y="2606675"/>
            <a:ext cx="1638300" cy="1177925"/>
          </a:xfrm>
          <a:custGeom>
            <a:avLst/>
            <a:gdLst>
              <a:gd name="T0" fmla="*/ 0 w 1032"/>
              <a:gd name="T1" fmla="*/ 2147483647 h 742"/>
              <a:gd name="T2" fmla="*/ 2147483647 w 1032"/>
              <a:gd name="T3" fmla="*/ 0 h 742"/>
              <a:gd name="T4" fmla="*/ 2147483647 w 1032"/>
              <a:gd name="T5" fmla="*/ 2147483647 h 742"/>
              <a:gd name="T6" fmla="*/ 0 w 1032"/>
              <a:gd name="T7" fmla="*/ 2147483647 h 742"/>
              <a:gd name="T8" fmla="*/ 0 60000 65536"/>
              <a:gd name="T9" fmla="*/ 0 60000 65536"/>
              <a:gd name="T10" fmla="*/ 0 60000 65536"/>
              <a:gd name="T11" fmla="*/ 0 60000 65536"/>
              <a:gd name="T12" fmla="*/ 0 w 1032"/>
              <a:gd name="T13" fmla="*/ 0 h 742"/>
              <a:gd name="T14" fmla="*/ 1032 w 1032"/>
              <a:gd name="T15" fmla="*/ 742 h 7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32" h="742">
                <a:moveTo>
                  <a:pt x="0" y="319"/>
                </a:moveTo>
                <a:lnTo>
                  <a:pt x="1032" y="0"/>
                </a:lnTo>
                <a:lnTo>
                  <a:pt x="401" y="742"/>
                </a:lnTo>
                <a:lnTo>
                  <a:pt x="0" y="319"/>
                </a:lnTo>
                <a:close/>
              </a:path>
            </a:pathLst>
          </a:custGeom>
          <a:noFill/>
          <a:ln w="349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18" name="Freeform 9"/>
          <p:cNvSpPr>
            <a:spLocks/>
          </p:cNvSpPr>
          <p:nvPr/>
        </p:nvSpPr>
        <p:spPr bwMode="auto">
          <a:xfrm>
            <a:off x="2711450" y="3054350"/>
            <a:ext cx="71438" cy="93663"/>
          </a:xfrm>
          <a:custGeom>
            <a:avLst/>
            <a:gdLst>
              <a:gd name="T0" fmla="*/ 2147483647 w 45"/>
              <a:gd name="T1" fmla="*/ 2147483647 h 59"/>
              <a:gd name="T2" fmla="*/ 2147483647 w 45"/>
              <a:gd name="T3" fmla="*/ 0 h 59"/>
              <a:gd name="T4" fmla="*/ 2147483647 w 45"/>
              <a:gd name="T5" fmla="*/ 2147483647 h 59"/>
              <a:gd name="T6" fmla="*/ 2147483647 w 45"/>
              <a:gd name="T7" fmla="*/ 2147483647 h 59"/>
              <a:gd name="T8" fmla="*/ 2147483647 w 45"/>
              <a:gd name="T9" fmla="*/ 2147483647 h 59"/>
              <a:gd name="T10" fmla="*/ 2147483647 w 45"/>
              <a:gd name="T11" fmla="*/ 2147483647 h 59"/>
              <a:gd name="T12" fmla="*/ 2147483647 w 45"/>
              <a:gd name="T13" fmla="*/ 2147483647 h 59"/>
              <a:gd name="T14" fmla="*/ 2147483647 w 45"/>
              <a:gd name="T15" fmla="*/ 2147483647 h 59"/>
              <a:gd name="T16" fmla="*/ 0 w 45"/>
              <a:gd name="T17" fmla="*/ 2147483647 h 59"/>
              <a:gd name="T18" fmla="*/ 0 w 45"/>
              <a:gd name="T19" fmla="*/ 2147483647 h 59"/>
              <a:gd name="T20" fmla="*/ 0 w 45"/>
              <a:gd name="T21" fmla="*/ 2147483647 h 59"/>
              <a:gd name="T22" fmla="*/ 2147483647 w 45"/>
              <a:gd name="T23" fmla="*/ 2147483647 h 59"/>
              <a:gd name="T24" fmla="*/ 2147483647 w 45"/>
              <a:gd name="T25" fmla="*/ 2147483647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5"/>
              <a:gd name="T40" fmla="*/ 0 h 59"/>
              <a:gd name="T41" fmla="*/ 45 w 45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5" h="59">
                <a:moveTo>
                  <a:pt x="22" y="7"/>
                </a:moveTo>
                <a:lnTo>
                  <a:pt x="37" y="0"/>
                </a:lnTo>
                <a:lnTo>
                  <a:pt x="45" y="7"/>
                </a:lnTo>
                <a:lnTo>
                  <a:pt x="45" y="22"/>
                </a:lnTo>
                <a:lnTo>
                  <a:pt x="45" y="37"/>
                </a:lnTo>
                <a:lnTo>
                  <a:pt x="37" y="52"/>
                </a:lnTo>
                <a:lnTo>
                  <a:pt x="22" y="59"/>
                </a:lnTo>
                <a:lnTo>
                  <a:pt x="7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7" y="7"/>
                </a:lnTo>
                <a:lnTo>
                  <a:pt x="22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19" name="Freeform 10"/>
          <p:cNvSpPr>
            <a:spLocks/>
          </p:cNvSpPr>
          <p:nvPr/>
        </p:nvSpPr>
        <p:spPr bwMode="auto">
          <a:xfrm>
            <a:off x="4325938" y="2547938"/>
            <a:ext cx="71437" cy="93662"/>
          </a:xfrm>
          <a:custGeom>
            <a:avLst/>
            <a:gdLst>
              <a:gd name="T0" fmla="*/ 2147483647 w 45"/>
              <a:gd name="T1" fmla="*/ 2147483647 h 59"/>
              <a:gd name="T2" fmla="*/ 2147483647 w 45"/>
              <a:gd name="T3" fmla="*/ 0 h 59"/>
              <a:gd name="T4" fmla="*/ 2147483647 w 45"/>
              <a:gd name="T5" fmla="*/ 2147483647 h 59"/>
              <a:gd name="T6" fmla="*/ 2147483647 w 45"/>
              <a:gd name="T7" fmla="*/ 2147483647 h 59"/>
              <a:gd name="T8" fmla="*/ 2147483647 w 45"/>
              <a:gd name="T9" fmla="*/ 2147483647 h 59"/>
              <a:gd name="T10" fmla="*/ 2147483647 w 45"/>
              <a:gd name="T11" fmla="*/ 2147483647 h 59"/>
              <a:gd name="T12" fmla="*/ 2147483647 w 45"/>
              <a:gd name="T13" fmla="*/ 2147483647 h 59"/>
              <a:gd name="T14" fmla="*/ 2147483647 w 45"/>
              <a:gd name="T15" fmla="*/ 2147483647 h 59"/>
              <a:gd name="T16" fmla="*/ 0 w 45"/>
              <a:gd name="T17" fmla="*/ 2147483647 h 59"/>
              <a:gd name="T18" fmla="*/ 0 w 45"/>
              <a:gd name="T19" fmla="*/ 2147483647 h 59"/>
              <a:gd name="T20" fmla="*/ 0 w 45"/>
              <a:gd name="T21" fmla="*/ 2147483647 h 59"/>
              <a:gd name="T22" fmla="*/ 2147483647 w 45"/>
              <a:gd name="T23" fmla="*/ 2147483647 h 59"/>
              <a:gd name="T24" fmla="*/ 2147483647 w 45"/>
              <a:gd name="T25" fmla="*/ 2147483647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5"/>
              <a:gd name="T40" fmla="*/ 0 h 59"/>
              <a:gd name="T41" fmla="*/ 45 w 45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5" h="59">
                <a:moveTo>
                  <a:pt x="23" y="7"/>
                </a:moveTo>
                <a:lnTo>
                  <a:pt x="37" y="0"/>
                </a:lnTo>
                <a:lnTo>
                  <a:pt x="45" y="7"/>
                </a:lnTo>
                <a:lnTo>
                  <a:pt x="45" y="22"/>
                </a:lnTo>
                <a:lnTo>
                  <a:pt x="45" y="37"/>
                </a:lnTo>
                <a:lnTo>
                  <a:pt x="37" y="52"/>
                </a:lnTo>
                <a:lnTo>
                  <a:pt x="23" y="59"/>
                </a:lnTo>
                <a:lnTo>
                  <a:pt x="8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8" y="7"/>
                </a:lnTo>
                <a:lnTo>
                  <a:pt x="23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0" name="Freeform 11"/>
          <p:cNvSpPr>
            <a:spLocks/>
          </p:cNvSpPr>
          <p:nvPr/>
        </p:nvSpPr>
        <p:spPr bwMode="auto">
          <a:xfrm>
            <a:off x="3336925" y="3736975"/>
            <a:ext cx="69850" cy="93663"/>
          </a:xfrm>
          <a:custGeom>
            <a:avLst/>
            <a:gdLst>
              <a:gd name="T0" fmla="*/ 2147483647 w 44"/>
              <a:gd name="T1" fmla="*/ 2147483647 h 59"/>
              <a:gd name="T2" fmla="*/ 2147483647 w 44"/>
              <a:gd name="T3" fmla="*/ 0 h 59"/>
              <a:gd name="T4" fmla="*/ 2147483647 w 44"/>
              <a:gd name="T5" fmla="*/ 2147483647 h 59"/>
              <a:gd name="T6" fmla="*/ 2147483647 w 44"/>
              <a:gd name="T7" fmla="*/ 2147483647 h 59"/>
              <a:gd name="T8" fmla="*/ 2147483647 w 44"/>
              <a:gd name="T9" fmla="*/ 2147483647 h 59"/>
              <a:gd name="T10" fmla="*/ 2147483647 w 44"/>
              <a:gd name="T11" fmla="*/ 2147483647 h 59"/>
              <a:gd name="T12" fmla="*/ 2147483647 w 44"/>
              <a:gd name="T13" fmla="*/ 2147483647 h 59"/>
              <a:gd name="T14" fmla="*/ 2147483647 w 44"/>
              <a:gd name="T15" fmla="*/ 2147483647 h 59"/>
              <a:gd name="T16" fmla="*/ 0 w 44"/>
              <a:gd name="T17" fmla="*/ 2147483647 h 59"/>
              <a:gd name="T18" fmla="*/ 0 w 44"/>
              <a:gd name="T19" fmla="*/ 2147483647 h 59"/>
              <a:gd name="T20" fmla="*/ 0 w 44"/>
              <a:gd name="T21" fmla="*/ 2147483647 h 59"/>
              <a:gd name="T22" fmla="*/ 2147483647 w 44"/>
              <a:gd name="T23" fmla="*/ 2147483647 h 59"/>
              <a:gd name="T24" fmla="*/ 2147483647 w 44"/>
              <a:gd name="T25" fmla="*/ 2147483647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4"/>
              <a:gd name="T40" fmla="*/ 0 h 59"/>
              <a:gd name="T41" fmla="*/ 44 w 44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4" h="59">
                <a:moveTo>
                  <a:pt x="22" y="7"/>
                </a:moveTo>
                <a:lnTo>
                  <a:pt x="37" y="0"/>
                </a:lnTo>
                <a:lnTo>
                  <a:pt x="44" y="7"/>
                </a:lnTo>
                <a:lnTo>
                  <a:pt x="44" y="22"/>
                </a:lnTo>
                <a:lnTo>
                  <a:pt x="44" y="37"/>
                </a:lnTo>
                <a:lnTo>
                  <a:pt x="37" y="52"/>
                </a:lnTo>
                <a:lnTo>
                  <a:pt x="22" y="59"/>
                </a:lnTo>
                <a:lnTo>
                  <a:pt x="7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7" y="7"/>
                </a:lnTo>
                <a:lnTo>
                  <a:pt x="22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1" name="Freeform 12"/>
          <p:cNvSpPr>
            <a:spLocks/>
          </p:cNvSpPr>
          <p:nvPr/>
        </p:nvSpPr>
        <p:spPr bwMode="auto">
          <a:xfrm>
            <a:off x="2254250" y="1868488"/>
            <a:ext cx="2662238" cy="2574925"/>
          </a:xfrm>
          <a:custGeom>
            <a:avLst/>
            <a:gdLst>
              <a:gd name="T0" fmla="*/ 0 w 1842"/>
              <a:gd name="T1" fmla="*/ 2147483647 h 1847"/>
              <a:gd name="T2" fmla="*/ 2147483647 w 1842"/>
              <a:gd name="T3" fmla="*/ 0 h 1847"/>
              <a:gd name="T4" fmla="*/ 2147483647 w 1842"/>
              <a:gd name="T5" fmla="*/ 2147483647 h 1847"/>
              <a:gd name="T6" fmla="*/ 0 w 1842"/>
              <a:gd name="T7" fmla="*/ 2147483647 h 1847"/>
              <a:gd name="T8" fmla="*/ 0 w 1842"/>
              <a:gd name="T9" fmla="*/ 2147483647 h 18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42"/>
              <a:gd name="T16" fmla="*/ 0 h 1847"/>
              <a:gd name="T17" fmla="*/ 1842 w 1842"/>
              <a:gd name="T18" fmla="*/ 1847 h 18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42" h="1847">
                <a:moveTo>
                  <a:pt x="0" y="660"/>
                </a:moveTo>
                <a:lnTo>
                  <a:pt x="1842" y="0"/>
                </a:lnTo>
                <a:lnTo>
                  <a:pt x="1842" y="1186"/>
                </a:lnTo>
                <a:lnTo>
                  <a:pt x="0" y="1847"/>
                </a:lnTo>
                <a:lnTo>
                  <a:pt x="0" y="660"/>
                </a:lnTo>
                <a:close/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2" name="Rectangle 13"/>
          <p:cNvSpPr>
            <a:spLocks noChangeArrowheads="1"/>
          </p:cNvSpPr>
          <p:nvPr/>
        </p:nvSpPr>
        <p:spPr bwMode="auto">
          <a:xfrm>
            <a:off x="4208463" y="2185988"/>
            <a:ext cx="601662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  <a:latin typeface="Helvetica" pitchFamily="34" charset="0"/>
              </a:rPr>
              <a:t>Image</a:t>
            </a:r>
            <a:endParaRPr lang="en-US" sz="2000" b="1">
              <a:latin typeface="Times New Roman" pitchFamily="18" charset="0"/>
            </a:endParaRPr>
          </a:p>
        </p:txBody>
      </p:sp>
      <p:sp>
        <p:nvSpPr>
          <p:cNvPr id="13323" name="Rectangle 14"/>
          <p:cNvSpPr>
            <a:spLocks noChangeArrowheads="1"/>
          </p:cNvSpPr>
          <p:nvPr/>
        </p:nvSpPr>
        <p:spPr bwMode="auto">
          <a:xfrm>
            <a:off x="6424613" y="2205038"/>
            <a:ext cx="563562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  <a:latin typeface="Helvetica" pitchFamily="34" charset="0"/>
              </a:rPr>
              <a:t>World</a:t>
            </a:r>
            <a:endParaRPr lang="en-US" sz="2000" b="1">
              <a:latin typeface="Times New Roman" pitchFamily="18" charset="0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5562600" y="2527300"/>
            <a:ext cx="1685925" cy="1284288"/>
            <a:chOff x="3978" y="2483"/>
            <a:chExt cx="1062" cy="809"/>
          </a:xfrm>
        </p:grpSpPr>
        <p:sp>
          <p:nvSpPr>
            <p:cNvPr id="13329" name="Freeform 16"/>
            <p:cNvSpPr>
              <a:spLocks/>
            </p:cNvSpPr>
            <p:nvPr/>
          </p:nvSpPr>
          <p:spPr bwMode="auto">
            <a:xfrm>
              <a:off x="3978" y="2802"/>
              <a:ext cx="44" cy="59"/>
            </a:xfrm>
            <a:custGeom>
              <a:avLst/>
              <a:gdLst>
                <a:gd name="T0" fmla="*/ 22 w 44"/>
                <a:gd name="T1" fmla="*/ 7 h 59"/>
                <a:gd name="T2" fmla="*/ 37 w 44"/>
                <a:gd name="T3" fmla="*/ 0 h 59"/>
                <a:gd name="T4" fmla="*/ 44 w 44"/>
                <a:gd name="T5" fmla="*/ 7 h 59"/>
                <a:gd name="T6" fmla="*/ 44 w 44"/>
                <a:gd name="T7" fmla="*/ 22 h 59"/>
                <a:gd name="T8" fmla="*/ 44 w 44"/>
                <a:gd name="T9" fmla="*/ 37 h 59"/>
                <a:gd name="T10" fmla="*/ 37 w 44"/>
                <a:gd name="T11" fmla="*/ 52 h 59"/>
                <a:gd name="T12" fmla="*/ 22 w 44"/>
                <a:gd name="T13" fmla="*/ 59 h 59"/>
                <a:gd name="T14" fmla="*/ 7 w 44"/>
                <a:gd name="T15" fmla="*/ 59 h 59"/>
                <a:gd name="T16" fmla="*/ 0 w 44"/>
                <a:gd name="T17" fmla="*/ 52 h 59"/>
                <a:gd name="T18" fmla="*/ 0 w 44"/>
                <a:gd name="T19" fmla="*/ 37 h 59"/>
                <a:gd name="T20" fmla="*/ 0 w 44"/>
                <a:gd name="T21" fmla="*/ 22 h 59"/>
                <a:gd name="T22" fmla="*/ 7 w 44"/>
                <a:gd name="T23" fmla="*/ 7 h 59"/>
                <a:gd name="T24" fmla="*/ 22 w 44"/>
                <a:gd name="T25" fmla="*/ 7 h 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"/>
                <a:gd name="T40" fmla="*/ 0 h 59"/>
                <a:gd name="T41" fmla="*/ 44 w 44"/>
                <a:gd name="T42" fmla="*/ 59 h 5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" h="59">
                  <a:moveTo>
                    <a:pt x="22" y="7"/>
                  </a:moveTo>
                  <a:lnTo>
                    <a:pt x="37" y="0"/>
                  </a:lnTo>
                  <a:lnTo>
                    <a:pt x="44" y="7"/>
                  </a:lnTo>
                  <a:lnTo>
                    <a:pt x="44" y="22"/>
                  </a:lnTo>
                  <a:lnTo>
                    <a:pt x="44" y="37"/>
                  </a:lnTo>
                  <a:lnTo>
                    <a:pt x="37" y="52"/>
                  </a:lnTo>
                  <a:lnTo>
                    <a:pt x="22" y="59"/>
                  </a:lnTo>
                  <a:lnTo>
                    <a:pt x="7" y="59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7" y="7"/>
                  </a:lnTo>
                  <a:lnTo>
                    <a:pt x="22" y="7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0" name="Freeform 17"/>
            <p:cNvSpPr>
              <a:spLocks/>
            </p:cNvSpPr>
            <p:nvPr/>
          </p:nvSpPr>
          <p:spPr bwMode="auto">
            <a:xfrm>
              <a:off x="4995" y="2483"/>
              <a:ext cx="45" cy="59"/>
            </a:xfrm>
            <a:custGeom>
              <a:avLst/>
              <a:gdLst>
                <a:gd name="T0" fmla="*/ 22 w 45"/>
                <a:gd name="T1" fmla="*/ 8 h 59"/>
                <a:gd name="T2" fmla="*/ 37 w 45"/>
                <a:gd name="T3" fmla="*/ 0 h 59"/>
                <a:gd name="T4" fmla="*/ 45 w 45"/>
                <a:gd name="T5" fmla="*/ 8 h 59"/>
                <a:gd name="T6" fmla="*/ 45 w 45"/>
                <a:gd name="T7" fmla="*/ 22 h 59"/>
                <a:gd name="T8" fmla="*/ 45 w 45"/>
                <a:gd name="T9" fmla="*/ 37 h 59"/>
                <a:gd name="T10" fmla="*/ 37 w 45"/>
                <a:gd name="T11" fmla="*/ 52 h 59"/>
                <a:gd name="T12" fmla="*/ 22 w 45"/>
                <a:gd name="T13" fmla="*/ 59 h 59"/>
                <a:gd name="T14" fmla="*/ 7 w 45"/>
                <a:gd name="T15" fmla="*/ 59 h 59"/>
                <a:gd name="T16" fmla="*/ 0 w 45"/>
                <a:gd name="T17" fmla="*/ 52 h 59"/>
                <a:gd name="T18" fmla="*/ 0 w 45"/>
                <a:gd name="T19" fmla="*/ 37 h 59"/>
                <a:gd name="T20" fmla="*/ 0 w 45"/>
                <a:gd name="T21" fmla="*/ 22 h 59"/>
                <a:gd name="T22" fmla="*/ 7 w 45"/>
                <a:gd name="T23" fmla="*/ 8 h 59"/>
                <a:gd name="T24" fmla="*/ 22 w 45"/>
                <a:gd name="T25" fmla="*/ 8 h 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"/>
                <a:gd name="T40" fmla="*/ 0 h 59"/>
                <a:gd name="T41" fmla="*/ 45 w 45"/>
                <a:gd name="T42" fmla="*/ 59 h 5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" h="59">
                  <a:moveTo>
                    <a:pt x="22" y="8"/>
                  </a:moveTo>
                  <a:lnTo>
                    <a:pt x="37" y="0"/>
                  </a:lnTo>
                  <a:lnTo>
                    <a:pt x="45" y="8"/>
                  </a:lnTo>
                  <a:lnTo>
                    <a:pt x="45" y="22"/>
                  </a:lnTo>
                  <a:lnTo>
                    <a:pt x="45" y="37"/>
                  </a:lnTo>
                  <a:lnTo>
                    <a:pt x="37" y="52"/>
                  </a:lnTo>
                  <a:lnTo>
                    <a:pt x="22" y="59"/>
                  </a:lnTo>
                  <a:lnTo>
                    <a:pt x="7" y="59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7" y="8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1" name="Freeform 18"/>
            <p:cNvSpPr>
              <a:spLocks/>
            </p:cNvSpPr>
            <p:nvPr/>
          </p:nvSpPr>
          <p:spPr bwMode="auto">
            <a:xfrm>
              <a:off x="4371" y="3232"/>
              <a:ext cx="45" cy="60"/>
            </a:xfrm>
            <a:custGeom>
              <a:avLst/>
              <a:gdLst>
                <a:gd name="T0" fmla="*/ 23 w 45"/>
                <a:gd name="T1" fmla="*/ 8 h 60"/>
                <a:gd name="T2" fmla="*/ 37 w 45"/>
                <a:gd name="T3" fmla="*/ 0 h 60"/>
                <a:gd name="T4" fmla="*/ 45 w 45"/>
                <a:gd name="T5" fmla="*/ 8 h 60"/>
                <a:gd name="T6" fmla="*/ 45 w 45"/>
                <a:gd name="T7" fmla="*/ 22 h 60"/>
                <a:gd name="T8" fmla="*/ 45 w 45"/>
                <a:gd name="T9" fmla="*/ 37 h 60"/>
                <a:gd name="T10" fmla="*/ 37 w 45"/>
                <a:gd name="T11" fmla="*/ 52 h 60"/>
                <a:gd name="T12" fmla="*/ 23 w 45"/>
                <a:gd name="T13" fmla="*/ 60 h 60"/>
                <a:gd name="T14" fmla="*/ 8 w 45"/>
                <a:gd name="T15" fmla="*/ 60 h 60"/>
                <a:gd name="T16" fmla="*/ 0 w 45"/>
                <a:gd name="T17" fmla="*/ 52 h 60"/>
                <a:gd name="T18" fmla="*/ 0 w 45"/>
                <a:gd name="T19" fmla="*/ 37 h 60"/>
                <a:gd name="T20" fmla="*/ 0 w 45"/>
                <a:gd name="T21" fmla="*/ 22 h 60"/>
                <a:gd name="T22" fmla="*/ 8 w 45"/>
                <a:gd name="T23" fmla="*/ 8 h 60"/>
                <a:gd name="T24" fmla="*/ 23 w 45"/>
                <a:gd name="T25" fmla="*/ 8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"/>
                <a:gd name="T40" fmla="*/ 0 h 60"/>
                <a:gd name="T41" fmla="*/ 45 w 45"/>
                <a:gd name="T42" fmla="*/ 60 h 6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" h="60">
                  <a:moveTo>
                    <a:pt x="23" y="8"/>
                  </a:moveTo>
                  <a:lnTo>
                    <a:pt x="37" y="0"/>
                  </a:lnTo>
                  <a:lnTo>
                    <a:pt x="45" y="8"/>
                  </a:lnTo>
                  <a:lnTo>
                    <a:pt x="45" y="22"/>
                  </a:lnTo>
                  <a:lnTo>
                    <a:pt x="45" y="37"/>
                  </a:lnTo>
                  <a:lnTo>
                    <a:pt x="37" y="52"/>
                  </a:lnTo>
                  <a:lnTo>
                    <a:pt x="23" y="60"/>
                  </a:lnTo>
                  <a:lnTo>
                    <a:pt x="8" y="60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8" y="8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2" name="Freeform 19"/>
            <p:cNvSpPr>
              <a:spLocks/>
            </p:cNvSpPr>
            <p:nvPr/>
          </p:nvSpPr>
          <p:spPr bwMode="auto">
            <a:xfrm>
              <a:off x="4008" y="2520"/>
              <a:ext cx="1032" cy="742"/>
            </a:xfrm>
            <a:custGeom>
              <a:avLst/>
              <a:gdLst>
                <a:gd name="T0" fmla="*/ 0 w 1032"/>
                <a:gd name="T1" fmla="*/ 319 h 742"/>
                <a:gd name="T2" fmla="*/ 1032 w 1032"/>
                <a:gd name="T3" fmla="*/ 0 h 742"/>
                <a:gd name="T4" fmla="*/ 401 w 1032"/>
                <a:gd name="T5" fmla="*/ 742 h 742"/>
                <a:gd name="T6" fmla="*/ 0 w 1032"/>
                <a:gd name="T7" fmla="*/ 319 h 7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742"/>
                <a:gd name="T14" fmla="*/ 1032 w 1032"/>
                <a:gd name="T15" fmla="*/ 742 h 7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742">
                  <a:moveTo>
                    <a:pt x="0" y="319"/>
                  </a:moveTo>
                  <a:lnTo>
                    <a:pt x="1032" y="0"/>
                  </a:lnTo>
                  <a:lnTo>
                    <a:pt x="401" y="742"/>
                  </a:lnTo>
                  <a:lnTo>
                    <a:pt x="0" y="319"/>
                  </a:lnTo>
                  <a:close/>
                </a:path>
              </a:pathLst>
            </a:custGeom>
            <a:noFill/>
            <a:ln w="349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25" name="Line 20"/>
          <p:cNvSpPr>
            <a:spLocks noChangeShapeType="1"/>
          </p:cNvSpPr>
          <p:nvPr/>
        </p:nvSpPr>
        <p:spPr bwMode="auto">
          <a:xfrm flipV="1">
            <a:off x="3352800" y="3775075"/>
            <a:ext cx="2871788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6" name="Line 21"/>
          <p:cNvSpPr>
            <a:spLocks noChangeShapeType="1"/>
          </p:cNvSpPr>
          <p:nvPr/>
        </p:nvSpPr>
        <p:spPr bwMode="auto">
          <a:xfrm flipV="1">
            <a:off x="2727325" y="3071813"/>
            <a:ext cx="2871788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7" name="Line 22"/>
          <p:cNvSpPr>
            <a:spLocks noChangeShapeType="1"/>
          </p:cNvSpPr>
          <p:nvPr/>
        </p:nvSpPr>
        <p:spPr bwMode="auto">
          <a:xfrm flipV="1">
            <a:off x="4357688" y="2579688"/>
            <a:ext cx="2871787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8" name="Text Box 23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graphicFrame>
        <p:nvGraphicFramePr>
          <p:cNvPr id="13314" name="Object 7"/>
          <p:cNvGraphicFramePr>
            <a:graphicFrameLocks noChangeAspect="1"/>
          </p:cNvGraphicFramePr>
          <p:nvPr/>
        </p:nvGraphicFramePr>
        <p:xfrm>
          <a:off x="5233988" y="4406900"/>
          <a:ext cx="3516312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3" name="Equation" r:id="rId3" imgW="1650960" imgH="927000" progId="Equation.3">
                  <p:embed/>
                </p:oleObj>
              </mc:Choice>
              <mc:Fallback>
                <p:oleObj name="Equation" r:id="rId3" imgW="1650960" imgH="927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988" y="4406900"/>
                        <a:ext cx="3516312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	Suppose we have two 3D cubes on the ground facing the viewer, one near, one far.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What would they look like in perspective?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What would they look like in weak perspective?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4146" name="Picture 2" descr="http://rememberwhen.gazettelive.co.uk/station%20road%20n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3124200"/>
            <a:ext cx="5143500" cy="3429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824134" y="6581001"/>
            <a:ext cx="2319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Photo credit: GazetteLive.co.uk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Beyond Pinholes: Radial Distortion</a:t>
            </a: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667000"/>
            <a:ext cx="529590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2209800"/>
            <a:ext cx="305435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-17463" y="6596063"/>
            <a:ext cx="1998663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/>
              <a:t>Image from Martin </a:t>
            </a:r>
            <a:r>
              <a:rPr lang="en-US" sz="1050" dirty="0" err="1"/>
              <a:t>Habbecke</a:t>
            </a:r>
            <a:endParaRPr lang="en-US" sz="1050" dirty="0"/>
          </a:p>
        </p:txBody>
      </p:sp>
      <p:sp>
        <p:nvSpPr>
          <p:cNvPr id="56326" name="TextBox 7"/>
          <p:cNvSpPr txBox="1">
            <a:spLocks noChangeArrowheads="1"/>
          </p:cNvSpPr>
          <p:nvPr/>
        </p:nvSpPr>
        <p:spPr bwMode="auto">
          <a:xfrm>
            <a:off x="6019800" y="5943600"/>
            <a:ext cx="26130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Corrected Barrel Distortion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Things to remember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09600" y="1143000"/>
            <a:ext cx="4343400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3200" dirty="0">
                <a:latin typeface="+mn-lt"/>
              </a:rPr>
              <a:t>Vanishing points and vanishing lines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3200" dirty="0">
                <a:latin typeface="+mn-lt"/>
              </a:rPr>
              <a:t>Pinhole camera model and camera projection matrix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3200" dirty="0">
                <a:latin typeface="+mn-lt"/>
              </a:rPr>
              <a:t>Homogeneous coordinates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>
              <a:latin typeface="+mn-lt"/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4722813" y="609600"/>
            <a:ext cx="4116387" cy="1862138"/>
            <a:chOff x="-28575" y="1676401"/>
            <a:chExt cx="9296400" cy="4754564"/>
          </a:xfrm>
        </p:grpSpPr>
        <p:graphicFrame>
          <p:nvGraphicFramePr>
            <p:cNvPr id="14339" name="Object 5"/>
            <p:cNvGraphicFramePr>
              <a:graphicFrameLocks noChangeAspect="1"/>
            </p:cNvGraphicFramePr>
            <p:nvPr/>
          </p:nvGraphicFramePr>
          <p:xfrm>
            <a:off x="1743075" y="2590800"/>
            <a:ext cx="4962525" cy="3721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92" name="Photo Editor Photo" r:id="rId4" imgW="9752381" imgH="7314286" progId="">
                    <p:embed/>
                  </p:oleObj>
                </mc:Choice>
                <mc:Fallback>
                  <p:oleObj name="Photo Editor Photo" r:id="rId4" imgW="9752381" imgH="7314286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3075" y="2590800"/>
                          <a:ext cx="4962525" cy="3721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45" name="Line 3"/>
            <p:cNvSpPr>
              <a:spLocks noChangeShapeType="1"/>
            </p:cNvSpPr>
            <p:nvPr/>
          </p:nvSpPr>
          <p:spPr bwMode="auto">
            <a:xfrm flipH="1">
              <a:off x="76200" y="3200400"/>
              <a:ext cx="5029200" cy="12954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46" name="Line 4"/>
            <p:cNvSpPr>
              <a:spLocks noChangeShapeType="1"/>
            </p:cNvSpPr>
            <p:nvPr/>
          </p:nvSpPr>
          <p:spPr bwMode="auto">
            <a:xfrm flipH="1" flipV="1">
              <a:off x="76200" y="4495800"/>
              <a:ext cx="3962400" cy="9906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47" name="Line 5"/>
            <p:cNvSpPr>
              <a:spLocks noChangeShapeType="1"/>
            </p:cNvSpPr>
            <p:nvPr/>
          </p:nvSpPr>
          <p:spPr bwMode="auto">
            <a:xfrm flipH="1">
              <a:off x="76200" y="4114800"/>
              <a:ext cx="4038600" cy="3810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48" name="Line 6"/>
            <p:cNvSpPr>
              <a:spLocks noChangeShapeType="1"/>
            </p:cNvSpPr>
            <p:nvPr/>
          </p:nvSpPr>
          <p:spPr bwMode="auto">
            <a:xfrm>
              <a:off x="76200" y="4495800"/>
              <a:ext cx="4419600" cy="3048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49" name="Line 7"/>
            <p:cNvSpPr>
              <a:spLocks noChangeShapeType="1"/>
            </p:cNvSpPr>
            <p:nvPr/>
          </p:nvSpPr>
          <p:spPr bwMode="auto">
            <a:xfrm flipV="1">
              <a:off x="76200" y="4267200"/>
              <a:ext cx="4419600" cy="2286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50" name="Line 8"/>
            <p:cNvSpPr>
              <a:spLocks noChangeShapeType="1"/>
            </p:cNvSpPr>
            <p:nvPr/>
          </p:nvSpPr>
          <p:spPr bwMode="auto">
            <a:xfrm flipV="1">
              <a:off x="4800600" y="4648200"/>
              <a:ext cx="4267200" cy="685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51" name="Line 9"/>
            <p:cNvSpPr>
              <a:spLocks noChangeShapeType="1"/>
            </p:cNvSpPr>
            <p:nvPr/>
          </p:nvSpPr>
          <p:spPr bwMode="auto">
            <a:xfrm>
              <a:off x="4800600" y="3581400"/>
              <a:ext cx="4267200" cy="685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52" name="Line 10"/>
            <p:cNvSpPr>
              <a:spLocks noChangeShapeType="1"/>
            </p:cNvSpPr>
            <p:nvPr/>
          </p:nvSpPr>
          <p:spPr bwMode="auto">
            <a:xfrm>
              <a:off x="4800600" y="4343400"/>
              <a:ext cx="4267200" cy="762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53" name="Line 11"/>
            <p:cNvSpPr>
              <a:spLocks noChangeShapeType="1"/>
            </p:cNvSpPr>
            <p:nvPr/>
          </p:nvSpPr>
          <p:spPr bwMode="auto">
            <a:xfrm flipV="1">
              <a:off x="4800600" y="4572000"/>
              <a:ext cx="4267200" cy="5334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54" name="Line 12"/>
            <p:cNvSpPr>
              <a:spLocks noChangeShapeType="1"/>
            </p:cNvSpPr>
            <p:nvPr/>
          </p:nvSpPr>
          <p:spPr bwMode="auto">
            <a:xfrm>
              <a:off x="4800600" y="4038600"/>
              <a:ext cx="4267200" cy="304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3" name="Group 13"/>
            <p:cNvGrpSpPr>
              <a:grpSpLocks/>
            </p:cNvGrpSpPr>
            <p:nvPr/>
          </p:nvGrpSpPr>
          <p:grpSpPr bwMode="auto">
            <a:xfrm>
              <a:off x="7058025" y="4953002"/>
              <a:ext cx="1857375" cy="1477963"/>
              <a:chOff x="4446" y="3120"/>
              <a:chExt cx="1170" cy="931"/>
            </a:xfrm>
          </p:grpSpPr>
          <p:sp>
            <p:nvSpPr>
              <p:cNvPr id="14374" name="Text Box 14"/>
              <p:cNvSpPr txBox="1">
                <a:spLocks noChangeArrowheads="1"/>
              </p:cNvSpPr>
              <p:nvPr/>
            </p:nvSpPr>
            <p:spPr bwMode="auto">
              <a:xfrm>
                <a:off x="4446" y="3408"/>
                <a:ext cx="1161" cy="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Vanishing</a:t>
                </a:r>
              </a:p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 point</a:t>
                </a:r>
              </a:p>
            </p:txBody>
          </p:sp>
          <p:sp>
            <p:nvSpPr>
              <p:cNvPr id="14375" name="Line 15"/>
              <p:cNvSpPr>
                <a:spLocks noChangeShapeType="1"/>
              </p:cNvSpPr>
              <p:nvPr/>
            </p:nvSpPr>
            <p:spPr bwMode="auto">
              <a:xfrm flipV="1">
                <a:off x="4848" y="3120"/>
                <a:ext cx="768" cy="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4356" name="Line 16"/>
            <p:cNvSpPr>
              <a:spLocks noChangeShapeType="1"/>
            </p:cNvSpPr>
            <p:nvPr/>
          </p:nvSpPr>
          <p:spPr bwMode="auto">
            <a:xfrm>
              <a:off x="0" y="4495800"/>
              <a:ext cx="9144000" cy="0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0" y="2743200"/>
              <a:ext cx="1828800" cy="1600200"/>
              <a:chOff x="0" y="1728"/>
              <a:chExt cx="1152" cy="1008"/>
            </a:xfrm>
          </p:grpSpPr>
          <p:sp>
            <p:nvSpPr>
              <p:cNvPr id="14372" name="Text Box 18"/>
              <p:cNvSpPr txBox="1">
                <a:spLocks noChangeArrowheads="1"/>
              </p:cNvSpPr>
              <p:nvPr/>
            </p:nvSpPr>
            <p:spPr bwMode="auto">
              <a:xfrm>
                <a:off x="0" y="1728"/>
                <a:ext cx="1152" cy="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schemeClr val="hlink"/>
                    </a:solidFill>
                    <a:latin typeface="Tahoma" pitchFamily="34" charset="0"/>
                  </a:rPr>
                  <a:t>Vanishing</a:t>
                </a:r>
              </a:p>
              <a:p>
                <a:pPr algn="ctr"/>
                <a:r>
                  <a:rPr lang="en-US" sz="1000" b="1">
                    <a:solidFill>
                      <a:srgbClr val="333399"/>
                    </a:solidFill>
                    <a:latin typeface="Tahoma" pitchFamily="34" charset="0"/>
                  </a:rPr>
                  <a:t> </a:t>
                </a:r>
                <a:r>
                  <a:rPr lang="en-US" sz="1000" b="1">
                    <a:solidFill>
                      <a:schemeClr val="hlink"/>
                    </a:solidFill>
                    <a:latin typeface="Tahoma" pitchFamily="34" charset="0"/>
                  </a:rPr>
                  <a:t>line</a:t>
                </a:r>
              </a:p>
            </p:txBody>
          </p:sp>
          <p:sp>
            <p:nvSpPr>
              <p:cNvPr id="14373" name="Line 19"/>
              <p:cNvSpPr>
                <a:spLocks noChangeShapeType="1"/>
              </p:cNvSpPr>
              <p:nvPr/>
            </p:nvSpPr>
            <p:spPr bwMode="auto">
              <a:xfrm>
                <a:off x="528" y="2208"/>
                <a:ext cx="192" cy="528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-28575" y="4451351"/>
              <a:ext cx="1843088" cy="1843088"/>
              <a:chOff x="-18" y="2804"/>
              <a:chExt cx="1161" cy="1161"/>
            </a:xfrm>
          </p:grpSpPr>
          <p:sp>
            <p:nvSpPr>
              <p:cNvPr id="14369" name="Oval 21"/>
              <p:cNvSpPr>
                <a:spLocks noChangeAspect="1" noChangeArrowheads="1"/>
              </p:cNvSpPr>
              <p:nvPr/>
            </p:nvSpPr>
            <p:spPr bwMode="auto">
              <a:xfrm>
                <a:off x="28" y="2804"/>
                <a:ext cx="63" cy="63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/>
              </a:p>
            </p:txBody>
          </p:sp>
          <p:sp>
            <p:nvSpPr>
              <p:cNvPr id="14370" name="Text Box 22"/>
              <p:cNvSpPr txBox="1">
                <a:spLocks noChangeArrowheads="1"/>
              </p:cNvSpPr>
              <p:nvPr/>
            </p:nvSpPr>
            <p:spPr bwMode="auto">
              <a:xfrm>
                <a:off x="-18" y="3322"/>
                <a:ext cx="1161" cy="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Vanishing</a:t>
                </a:r>
              </a:p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 point</a:t>
                </a:r>
              </a:p>
            </p:txBody>
          </p:sp>
          <p:sp>
            <p:nvSpPr>
              <p:cNvPr id="14371" name="Line 23"/>
              <p:cNvSpPr>
                <a:spLocks noChangeShapeType="1"/>
              </p:cNvSpPr>
              <p:nvPr/>
            </p:nvSpPr>
            <p:spPr bwMode="auto">
              <a:xfrm flipH="1" flipV="1">
                <a:off x="96" y="2928"/>
                <a:ext cx="24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4359" name="Line 24"/>
            <p:cNvSpPr>
              <a:spLocks noChangeShapeType="1"/>
            </p:cNvSpPr>
            <p:nvPr/>
          </p:nvSpPr>
          <p:spPr bwMode="auto">
            <a:xfrm flipV="1">
              <a:off x="2438400" y="1981200"/>
              <a:ext cx="0" cy="31242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60" name="Line 25"/>
            <p:cNvSpPr>
              <a:spLocks noChangeShapeType="1"/>
            </p:cNvSpPr>
            <p:nvPr/>
          </p:nvSpPr>
          <p:spPr bwMode="auto">
            <a:xfrm flipV="1">
              <a:off x="2805113" y="1981200"/>
              <a:ext cx="0" cy="32004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61" name="Line 26"/>
            <p:cNvSpPr>
              <a:spLocks noChangeShapeType="1"/>
            </p:cNvSpPr>
            <p:nvPr/>
          </p:nvSpPr>
          <p:spPr bwMode="auto">
            <a:xfrm flipV="1">
              <a:off x="3325813" y="1981200"/>
              <a:ext cx="0" cy="33528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62" name="Line 27"/>
            <p:cNvSpPr>
              <a:spLocks noChangeShapeType="1"/>
            </p:cNvSpPr>
            <p:nvPr/>
          </p:nvSpPr>
          <p:spPr bwMode="auto">
            <a:xfrm flipV="1">
              <a:off x="4114800" y="1981200"/>
              <a:ext cx="0" cy="35052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63" name="Line 28"/>
            <p:cNvSpPr>
              <a:spLocks noChangeShapeType="1"/>
            </p:cNvSpPr>
            <p:nvPr/>
          </p:nvSpPr>
          <p:spPr bwMode="auto">
            <a:xfrm flipV="1">
              <a:off x="4724400" y="1981200"/>
              <a:ext cx="0" cy="34290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64" name="Line 29"/>
            <p:cNvSpPr>
              <a:spLocks noChangeShapeType="1"/>
            </p:cNvSpPr>
            <p:nvPr/>
          </p:nvSpPr>
          <p:spPr bwMode="auto">
            <a:xfrm flipV="1">
              <a:off x="5943600" y="1981200"/>
              <a:ext cx="0" cy="32766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65" name="Line 30"/>
            <p:cNvSpPr>
              <a:spLocks noChangeShapeType="1"/>
            </p:cNvSpPr>
            <p:nvPr/>
          </p:nvSpPr>
          <p:spPr bwMode="auto">
            <a:xfrm flipV="1">
              <a:off x="5181600" y="1981200"/>
              <a:ext cx="0" cy="20574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7" name="Group 31"/>
            <p:cNvGrpSpPr>
              <a:grpSpLocks/>
            </p:cNvGrpSpPr>
            <p:nvPr/>
          </p:nvGrpSpPr>
          <p:grpSpPr bwMode="auto">
            <a:xfrm>
              <a:off x="6172200" y="1676401"/>
              <a:ext cx="3095625" cy="1414463"/>
              <a:chOff x="4011" y="1248"/>
              <a:chExt cx="1950" cy="891"/>
            </a:xfrm>
          </p:grpSpPr>
          <p:sp>
            <p:nvSpPr>
              <p:cNvPr id="14367" name="Text Box 32"/>
              <p:cNvSpPr txBox="1">
                <a:spLocks noChangeArrowheads="1"/>
              </p:cNvSpPr>
              <p:nvPr/>
            </p:nvSpPr>
            <p:spPr bwMode="auto">
              <a:xfrm>
                <a:off x="4011" y="1248"/>
                <a:ext cx="1950" cy="8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 Vertical vanishing</a:t>
                </a:r>
              </a:p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 point</a:t>
                </a:r>
              </a:p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(at infinity)</a:t>
                </a:r>
              </a:p>
            </p:txBody>
          </p:sp>
          <p:sp>
            <p:nvSpPr>
              <p:cNvPr id="14368" name="Line 33"/>
              <p:cNvSpPr>
                <a:spLocks noChangeShapeType="1"/>
              </p:cNvSpPr>
              <p:nvPr/>
            </p:nvSpPr>
            <p:spPr bwMode="auto">
              <a:xfrm flipH="1" flipV="1">
                <a:off x="4080" y="1248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81600" y="2982913"/>
            <a:ext cx="34226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3253" name="Object 3"/>
          <p:cNvGraphicFramePr>
            <a:graphicFrameLocks noChangeAspect="1"/>
          </p:cNvGraphicFramePr>
          <p:nvPr/>
        </p:nvGraphicFramePr>
        <p:xfrm>
          <a:off x="5638800" y="4267200"/>
          <a:ext cx="23622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93" name="Equation" r:id="rId7" imgW="939600" imgH="215640" progId="Equation.3">
                  <p:embed/>
                </p:oleObj>
              </mc:Choice>
              <mc:Fallback>
                <p:oleObj name="Equation" r:id="rId7" imgW="939600" imgH="215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267200"/>
                        <a:ext cx="2362200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Picture 3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91200" y="5029200"/>
            <a:ext cx="1843088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Next class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None/>
            </a:pPr>
            <a:endParaRPr lang="en-US" dirty="0"/>
          </a:p>
          <a:p>
            <a:pPr eaLnBrk="1" hangingPunct="1"/>
            <a:r>
              <a:rPr lang="en-US" dirty="0"/>
              <a:t>Topics: Light, color, and sensors</a:t>
            </a:r>
          </a:p>
          <a:p>
            <a:pPr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Projective Geometry and </a:t>
            </a:r>
            <a:br>
              <a:rPr lang="en-US" dirty="0"/>
            </a:br>
            <a:r>
              <a:rPr lang="en-US" dirty="0"/>
              <a:t>Camera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352800"/>
            <a:ext cx="6400800" cy="2438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CS696: Applied Computer Vision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err="1">
                <a:solidFill>
                  <a:schemeClr val="tx1"/>
                </a:solidFill>
              </a:rPr>
              <a:t>Xiaobai</a:t>
            </a:r>
            <a:r>
              <a:rPr lang="en-US" dirty="0">
                <a:solidFill>
                  <a:schemeClr val="tx1"/>
                </a:solidFill>
              </a:rPr>
              <a:t> Liu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6096000"/>
            <a:ext cx="861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Slides from Derek </a:t>
            </a:r>
            <a:r>
              <a:rPr lang="en-US" sz="1400" dirty="0" err="1"/>
              <a:t>Hoiem</a:t>
            </a:r>
            <a:r>
              <a:rPr lang="en-US" sz="1400" dirty="0"/>
              <a:t>,  Alexei </a:t>
            </a:r>
            <a:r>
              <a:rPr lang="en-US" sz="1400" dirty="0" err="1"/>
              <a:t>Efros</a:t>
            </a:r>
            <a:r>
              <a:rPr lang="en-US" sz="1400" dirty="0"/>
              <a:t>, Steve Seitz, and David Forsyth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>
            <a:noAutofit/>
          </a:bodyPr>
          <a:lstStyle/>
          <a:p>
            <a:r>
              <a:rPr lang="en-US" sz="3200" dirty="0"/>
              <a:t>What do you need to make a camera from scratch?</a:t>
            </a:r>
          </a:p>
        </p:txBody>
      </p:sp>
      <p:pic>
        <p:nvPicPr>
          <p:cNvPr id="208898" name="Picture 2" descr="C:\Users\hays\Desktop\143 Computer Vision\slides\02\caveman_cub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3094" y="1524000"/>
            <a:ext cx="5357813" cy="38943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Today’s class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endParaRPr lang="en-US" dirty="0"/>
          </a:p>
          <a:p>
            <a:pPr eaLnBrk="1" hangingPunct="1">
              <a:buFont typeface="Arial" charset="0"/>
              <a:buNone/>
              <a:defRPr/>
            </a:pPr>
            <a:r>
              <a:rPr lang="en-US" dirty="0"/>
              <a:t>	Mapping between image and world coordinates</a:t>
            </a:r>
          </a:p>
          <a:p>
            <a:pPr lvl="1" eaLnBrk="1" hangingPunct="1">
              <a:defRPr/>
            </a:pPr>
            <a:r>
              <a:rPr lang="en-US" dirty="0"/>
              <a:t>Pinhole camera model</a:t>
            </a:r>
          </a:p>
          <a:p>
            <a:pPr lvl="1" eaLnBrk="1" hangingPunct="1">
              <a:defRPr/>
            </a:pPr>
            <a:r>
              <a:rPr lang="en-US" dirty="0"/>
              <a:t>Projective geometry</a:t>
            </a:r>
          </a:p>
          <a:p>
            <a:pPr lvl="2" eaLnBrk="1" hangingPunct="1">
              <a:defRPr/>
            </a:pPr>
            <a:r>
              <a:rPr lang="en-US" dirty="0"/>
              <a:t>Vanishing points and lines</a:t>
            </a:r>
          </a:p>
          <a:p>
            <a:pPr lvl="1" eaLnBrk="1" hangingPunct="1">
              <a:defRPr/>
            </a:pPr>
            <a:r>
              <a:rPr lang="en-US" dirty="0"/>
              <a:t>Projection matrix</a:t>
            </a:r>
          </a:p>
          <a:p>
            <a:pPr lvl="1"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Today’s class: Camera and World Geometry</a:t>
            </a: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685800" y="1143000"/>
            <a:ext cx="788511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219200" y="1447800"/>
            <a:ext cx="2595563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How tall is this woman?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953000" y="4724400"/>
            <a:ext cx="228758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Which ball is closer?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219200" y="2057400"/>
            <a:ext cx="2724150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How high is the camera?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219200" y="2667000"/>
            <a:ext cx="2514600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What is the camera rotation?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219200" y="3429000"/>
            <a:ext cx="2819400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What is the focal length of the camera?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) \Rightarrow&#10;\left[&#10;\begin{array}{c}&#10;x \\ y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86.8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w&#10;\end{array}&#10;\right]&#10;\Rightarrow&#10;(x/w,y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69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z \\ w&#10;\end{array}&#10;\right]&#10;\Rightarrow&#10;(x/w,y/w, z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65.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,z) \Rightarrow&#10;\left[&#10;\begin{array}{c}&#10;x \\ y \\ z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5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) \Rightarrow&#10;\left[&#10;\begin{array}{c}&#10;x \\ y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86.8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21611</TotalTime>
  <Words>1371</Words>
  <Application>Microsoft Office PowerPoint</Application>
  <PresentationFormat>On-screen Show (4:3)</PresentationFormat>
  <Paragraphs>365</Paragraphs>
  <Slides>59</Slides>
  <Notes>16</Notes>
  <HiddenSlides>8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Office Theme</vt:lpstr>
      <vt:lpstr>Photo Editor Photo</vt:lpstr>
      <vt:lpstr>Equation</vt:lpstr>
      <vt:lpstr>Previous class: Introduction</vt:lpstr>
      <vt:lpstr>Homework Assignment 1</vt:lpstr>
      <vt:lpstr>PowerPoint Presentation</vt:lpstr>
      <vt:lpstr>PowerPoint Presentation</vt:lpstr>
      <vt:lpstr>More images</vt:lpstr>
      <vt:lpstr>Projective Geometry and  Camera Models</vt:lpstr>
      <vt:lpstr>What do you need to make a camera from scratch?</vt:lpstr>
      <vt:lpstr>Today’s class</vt:lpstr>
      <vt:lpstr>Today’s class: Camera and World Geometry</vt:lpstr>
      <vt:lpstr>Image formation</vt:lpstr>
      <vt:lpstr>Pinhole camera</vt:lpstr>
      <vt:lpstr>Pinhole camera</vt:lpstr>
      <vt:lpstr>Field of View (Zoom)</vt:lpstr>
      <vt:lpstr>Camera obscura: the pre-camera</vt:lpstr>
      <vt:lpstr>Camera Obscura used for Tracing</vt:lpstr>
      <vt:lpstr>First Photograph</vt:lpstr>
      <vt:lpstr>Dimensionality Reduction Machine (3D to 2D)</vt:lpstr>
      <vt:lpstr>Projection can be tricky…</vt:lpstr>
      <vt:lpstr>Projection can be tricky…</vt:lpstr>
      <vt:lpstr>Projective Geometry</vt:lpstr>
      <vt:lpstr>Length is not preserved</vt:lpstr>
      <vt:lpstr>Projective Geometry</vt:lpstr>
      <vt:lpstr>Projective Geometry</vt:lpstr>
      <vt:lpstr>Vanishing points and lines</vt:lpstr>
      <vt:lpstr>Vanishing points and lines</vt:lpstr>
      <vt:lpstr>Vanishing points and lines</vt:lpstr>
      <vt:lpstr>Vanishing points and lines</vt:lpstr>
      <vt:lpstr>PowerPoint Presentation</vt:lpstr>
      <vt:lpstr>Projection: world coordinatesimage coordinates</vt:lpstr>
      <vt:lpstr>Homogeneous coordinates</vt:lpstr>
      <vt:lpstr>Homogeneous coordinates</vt:lpstr>
      <vt:lpstr>Basic geometry in homogeneous coordinates</vt:lpstr>
      <vt:lpstr>Another problem solved by homogeneous coordinates</vt:lpstr>
      <vt:lpstr>Interlude: why does this matter?</vt:lpstr>
      <vt:lpstr>Relating multiple views</vt:lpstr>
      <vt:lpstr>PowerPoint Presentation</vt:lpstr>
      <vt:lpstr>PowerPoint Presentation</vt:lpstr>
      <vt:lpstr>Question: world coordinatesimage coordinates</vt:lpstr>
      <vt:lpstr>Pinhole Camera Model</vt:lpstr>
      <vt:lpstr>Pin-hole camera geometry</vt:lpstr>
      <vt:lpstr>Pin-hole camera geometry</vt:lpstr>
      <vt:lpstr>PowerPoint Presentation</vt:lpstr>
      <vt:lpstr>PowerPoint Presentation</vt:lpstr>
      <vt:lpstr>Remove assumption: known optical center</vt:lpstr>
      <vt:lpstr>Remove assumption: square pixels</vt:lpstr>
      <vt:lpstr>Remove assumption: non-skewed pixels</vt:lpstr>
      <vt:lpstr>Oriented and Translated Camera</vt:lpstr>
      <vt:lpstr>Allow camera translation</vt:lpstr>
      <vt:lpstr>3D Rotation of Points</vt:lpstr>
      <vt:lpstr>Allow camera rotation</vt:lpstr>
      <vt:lpstr>Degrees of freedom</vt:lpstr>
      <vt:lpstr>Vanishing Point = Projection from Infinity</vt:lpstr>
      <vt:lpstr>PowerPoint Presentation</vt:lpstr>
      <vt:lpstr>Orthographic Projection</vt:lpstr>
      <vt:lpstr>Scaled Orthographic Projection</vt:lpstr>
      <vt:lpstr>PowerPoint Presentation</vt:lpstr>
      <vt:lpstr>Beyond Pinholes: Radial Distortion</vt:lpstr>
      <vt:lpstr>Things to remember</vt:lpstr>
      <vt:lpstr>Next class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Xiao Bai Liu</cp:lastModifiedBy>
  <cp:revision>126</cp:revision>
  <dcterms:created xsi:type="dcterms:W3CDTF">2009-12-16T02:55:56Z</dcterms:created>
  <dcterms:modified xsi:type="dcterms:W3CDTF">2019-08-29T19:18:53Z</dcterms:modified>
</cp:coreProperties>
</file>